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6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067631-5C2F-4E1C-881B-7925C2EAA8D3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E93A78-FB29-4578-95E9-A829C501CA0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3838"/>
            <a:ext cx="9161463" cy="14700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ea typeface="ＭＳ Ｐゴシック" pitchFamily="34" charset="-128"/>
              </a:rPr>
              <a:t>     </a:t>
            </a:r>
            <a:r>
              <a:rPr lang="en-US" sz="96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96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9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29132"/>
            <a:ext cx="6769100" cy="685800"/>
          </a:xfrm>
        </p:spPr>
        <p:txBody>
          <a:bodyPr>
            <a:normAutofit fontScale="92500"/>
          </a:bodyPr>
          <a:lstStyle/>
          <a:p>
            <a:pPr algn="l"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lgerian" pitchFamily="82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 A </a:t>
            </a:r>
            <a:r>
              <a:rPr lang="en-US" b="1" dirty="0">
                <a:solidFill>
                  <a:srgbClr val="7030A0"/>
                </a:solidFill>
                <a:latin typeface="Algerian" pitchFamily="82" charset="0"/>
              </a:rPr>
              <a:t>LIFE 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CHANGING</a:t>
            </a:r>
            <a:r>
              <a:rPr lang="en-US" sz="3600" b="1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BUSINESS</a:t>
            </a:r>
            <a:r>
              <a:rPr lang="en-US" sz="3600" b="1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OPPORTUNITY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072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33662"/>
            <a:ext cx="1500198" cy="1781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929198"/>
            <a:ext cx="1452562" cy="1724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590800" y="26035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Cooper Black" pitchFamily="18" charset="0"/>
              </a:rPr>
              <a:t>“ </a:t>
            </a:r>
            <a:r>
              <a:rPr lang="en-IN" sz="3600" u="sng" dirty="0" smtClean="0">
                <a:solidFill>
                  <a:srgbClr val="FF0000"/>
                </a:solidFill>
                <a:latin typeface="Cooper Black" pitchFamily="18" charset="0"/>
              </a:rPr>
              <a:t>Welcome </a:t>
            </a:r>
            <a:r>
              <a:rPr lang="en-IN" sz="3600" u="sng" dirty="0">
                <a:solidFill>
                  <a:srgbClr val="FF0000"/>
                </a:solidFill>
                <a:latin typeface="Cooper Black" pitchFamily="18" charset="0"/>
              </a:rPr>
              <a:t>To”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3786190"/>
            <a:ext cx="5638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www.smartindianshop.com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2743200" y="5967433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~ +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91-7044191339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483" y="30390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863" y="1828800"/>
            <a:ext cx="2931737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30728" grpId="0" build="allAtOnce"/>
      <p:bldP spid="12" grpId="0" build="p"/>
      <p:bldP spid="30731" grpId="0" build="p"/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90" y="214290"/>
            <a:ext cx="8171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Rewards with This Package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631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Joining With Rs.3000/- Get 5 Stem Cell Drop Or Upcoming Tour Package</a:t>
            </a:r>
            <a:endParaRPr lang="en-IN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00153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ID – TITAN WRIST WATCH (20 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4098" name="Picture 2" descr="E:\SMART INDIA SHOPPING\titan 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928802"/>
            <a:ext cx="742023" cy="15747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8695" y="3500438"/>
            <a:ext cx="363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ID – TAB (45 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SMART INDIA SHOPPING\T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3000372"/>
            <a:ext cx="2663283" cy="16430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20" y="5059932"/>
            <a:ext cx="557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ID – SMART PHONE (75 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E:\SMART INDIA SHOPPING\PHONE 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777" y="4500570"/>
            <a:ext cx="1407999" cy="1803396"/>
          </a:xfrm>
          <a:prstGeom prst="rect">
            <a:avLst/>
          </a:prstGeom>
          <a:noFill/>
        </p:spPr>
      </p:pic>
      <p:pic>
        <p:nvPicPr>
          <p:cNvPr id="11" name="Picture 10" descr="E:\SMART INDIA SHOPPING\MEETING\COMPANY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5016"/>
            <a:ext cx="2714644" cy="987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p"/>
      <p:bldP spid="6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33" y="405450"/>
            <a:ext cx="4537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75 ID – LAPTOP (100 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SMART INDIA SHOPPING\Sony Vaio Laptop 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1643074" cy="11896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2191400"/>
            <a:ext cx="5393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Two Wheeler 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:\SMART INDIA SHOPPING\BIK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1596969" cy="14480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9971" y="3929066"/>
            <a:ext cx="52456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NANO or Two Wheeler </a:t>
            </a:r>
          </a:p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(240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E:\SMART INDIA SHOPPING\motor bike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429000"/>
            <a:ext cx="1777947" cy="1333738"/>
          </a:xfrm>
          <a:prstGeom prst="rect">
            <a:avLst/>
          </a:prstGeom>
          <a:noFill/>
        </p:spPr>
      </p:pic>
      <p:pic>
        <p:nvPicPr>
          <p:cNvPr id="5126" name="Picture 6" descr="E:\SMART INDIA SHOPPING\na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643314"/>
            <a:ext cx="1682750" cy="111601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5720" y="5143512"/>
            <a:ext cx="5326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Alto 800 Car  (420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E:\SMART INDIA SHOPPING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000636"/>
            <a:ext cx="2057400" cy="1181100"/>
          </a:xfrm>
          <a:prstGeom prst="rect">
            <a:avLst/>
          </a:prstGeom>
          <a:noFill/>
        </p:spPr>
      </p:pic>
      <p:pic>
        <p:nvPicPr>
          <p:cNvPr id="13" name="Picture 12" descr="E:\SMART INDIA SHOPPING\MEETING\COMPANY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715016"/>
            <a:ext cx="2714644" cy="98780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807931" y="3753153"/>
            <a:ext cx="550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7" grpId="0" build="p"/>
      <p:bldP spid="11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6176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Hyundai I-10 Car (570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E:\SMART INDIA SHOPPING\I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-24"/>
            <a:ext cx="3018217" cy="18573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1900" y="2405714"/>
            <a:ext cx="5344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Mahindra Scorpio Car </a:t>
            </a:r>
          </a:p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(720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E:\SMART INDIA SHOPPING\SCORPI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49"/>
            <a:ext cx="3571900" cy="27594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6682" y="4477416"/>
            <a:ext cx="8227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BHK Flat Value with 15Lakh (840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E:\SMART INDIA SHOPPING\2BH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9805" y="5143512"/>
            <a:ext cx="3038475" cy="1504950"/>
          </a:xfrm>
          <a:prstGeom prst="rect">
            <a:avLst/>
          </a:prstGeom>
          <a:noFill/>
        </p:spPr>
      </p:pic>
      <p:pic>
        <p:nvPicPr>
          <p:cNvPr id="9" name="Picture 8" descr="E:\SMART INDIA SHOPPING\MEETING\COMPANY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5016"/>
            <a:ext cx="2714644" cy="987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5016"/>
            <a:ext cx="2714644" cy="98780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546067"/>
            <a:ext cx="5105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3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BHK Flat Value </a:t>
            </a:r>
          </a:p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with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5Lakh (960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E:\SMART INDIA SHOPPING\2BH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038475" cy="1504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44" y="2357430"/>
            <a:ext cx="56237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BMW CAR </a:t>
            </a:r>
          </a:p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Value 35 </a:t>
            </a:r>
            <a:r>
              <a:rPr lang="en-IN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(1100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E:\SMART INDIA SHOPPING\bm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643050"/>
            <a:ext cx="3644901" cy="2222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4475157"/>
            <a:ext cx="50953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Bunglow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Value with </a:t>
            </a:r>
          </a:p>
          <a:p>
            <a:pPr lvl="0"/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75Lakh (1250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E:\SMART INDIA SHOPPING\HOU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857627"/>
            <a:ext cx="3522821" cy="2643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749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50000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– </a:t>
            </a:r>
            <a:r>
              <a:rPr lang="en-IN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Bunglow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Audi A6 Car (1400 </a:t>
            </a:r>
            <a:r>
              <a:rPr lang="en-I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Days)</a:t>
            </a:r>
            <a:endParaRPr lang="en-I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E:\SMART INDIA SHOPPING\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522821" cy="2643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37568" y="2196764"/>
            <a:ext cx="17060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 descr="E:\SMART INDIA SHOPPING\oddy 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357562"/>
            <a:ext cx="6602413" cy="2743200"/>
          </a:xfrm>
          <a:prstGeom prst="rect">
            <a:avLst/>
          </a:prstGeom>
          <a:noFill/>
        </p:spPr>
      </p:pic>
      <p:pic>
        <p:nvPicPr>
          <p:cNvPr id="7" name="Picture 6" descr="E:\SMART INDIA SHOPPING\MEETING\COMPAN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715016"/>
            <a:ext cx="2714644" cy="9878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24888"/>
            <a:ext cx="8501122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Terms &amp; Conditions </a:t>
            </a:r>
            <a:r>
              <a:rPr lang="en-IN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 </a:t>
            </a:r>
            <a:endParaRPr lang="en-IN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All Rewards as per Team RATIO 40:60 ,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ONE </a:t>
            </a:r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 CAN TAKE ONE 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REWARDS.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NEXT </a:t>
            </a:r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NEXT CALCULATION 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On Tour Package 14% S.C. will be extra. </a:t>
            </a: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On Stem Cell Drop No extra charge apply.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6) All Two Wheeler &amp; Car Payment as per Ex- Showroom Rate. </a:t>
            </a:r>
            <a:endParaRPr lang="en-IN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With </a:t>
            </a:r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Effect From 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15/12/2015,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8) All Rewards given on Company Seminar.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572140"/>
            <a:ext cx="2714644" cy="987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MART INDIA SHOPPING\MEETING\3000 REW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11"/>
            <a:ext cx="9144000" cy="6857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24888"/>
            <a:ext cx="8501122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Announcement </a:t>
            </a:r>
            <a:r>
              <a:rPr lang="en-I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 </a:t>
            </a:r>
            <a:endParaRPr lang="en-IN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Rice Bran Oil within January ,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Flight Tour 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Voucher .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Recharge Facility from e-wallet and many more .</a:t>
            </a:r>
            <a:endParaRPr lang="en-I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AGRO Product Coming soon 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Many BEAUTY Care Product Launch within February.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6) Group CUG Facility Coming Soon. 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7) Repurchase bonus slab change coming Jan-16 </a:t>
            </a:r>
            <a:endParaRPr lang="en-IN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8)OFFER:-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Travel &amp; Fuel Fund ACHIEVE Within 28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Feb16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Or</a:t>
            </a: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Bike Achievement from new Rewards opportunity (3000 Pack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Company Will Arrange a Tour for 2 Night in a Tourist Spot      with Achievers,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04"/>
            <a:ext cx="2714644" cy="9878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14348" y="533400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3 Night / 4 Days Holiday Voucher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90600" y="1752600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27432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Deluxe category hotels with star facilities where ever possible at desired </a:t>
            </a:r>
          </a:p>
          <a:p>
            <a:r>
              <a:rPr lang="en-US" dirty="0" smtClean="0"/>
              <a:t>    destination for three night and four days on twin sharing basis, for 2 Adults</a:t>
            </a:r>
          </a:p>
          <a:p>
            <a:r>
              <a:rPr lang="en-US" dirty="0" smtClean="0"/>
              <a:t>    &amp; 2 Children below the age of 5 yrs. 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60 Hotels/Resorts to </a:t>
            </a:r>
            <a:r>
              <a:rPr lang="en-US" dirty="0">
                <a:solidFill>
                  <a:srgbClr val="000000"/>
                </a:solidFill>
              </a:rPr>
              <a:t>choose from </a:t>
            </a:r>
            <a:r>
              <a:rPr lang="en-US" dirty="0" smtClean="0">
                <a:solidFill>
                  <a:srgbClr val="000000"/>
                </a:solidFill>
              </a:rPr>
              <a:t>15 </a:t>
            </a:r>
            <a:r>
              <a:rPr lang="en-US" dirty="0">
                <a:solidFill>
                  <a:srgbClr val="000000"/>
                </a:solidFill>
              </a:rPr>
              <a:t>international &amp; </a:t>
            </a:r>
            <a:r>
              <a:rPr lang="en-US" dirty="0" smtClean="0">
                <a:solidFill>
                  <a:srgbClr val="000000"/>
                </a:solidFill>
              </a:rPr>
              <a:t>45 </a:t>
            </a:r>
            <a:r>
              <a:rPr lang="en-US" dirty="0">
                <a:solidFill>
                  <a:srgbClr val="000000"/>
                </a:solidFill>
              </a:rPr>
              <a:t>options in </a:t>
            </a:r>
            <a:r>
              <a:rPr lang="en-US" dirty="0" smtClean="0">
                <a:solidFill>
                  <a:srgbClr val="000000"/>
                </a:solidFill>
              </a:rPr>
              <a:t>India.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Meal credit of Rs 2000/- to be consumed at the hotel of stay according to</a:t>
            </a:r>
          </a:p>
          <a:p>
            <a:r>
              <a:rPr lang="en-US" dirty="0" smtClean="0"/>
              <a:t>    menu card rates.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Valid for 12 months from the date of issue.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727" y="5500726"/>
            <a:ext cx="3337429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42910" y="533400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3 Night / 4 Days Flight Voucher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90600" y="1752600"/>
            <a:ext cx="769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27432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Deluxe category hotels with star facilities where ever possible at desired </a:t>
            </a:r>
          </a:p>
          <a:p>
            <a:r>
              <a:rPr lang="en-US" dirty="0" smtClean="0"/>
              <a:t>    destination for three night and four days accommodation for one adult.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60 Hotels/Resorts to </a:t>
            </a:r>
            <a:r>
              <a:rPr lang="en-US" dirty="0">
                <a:solidFill>
                  <a:srgbClr val="000000"/>
                </a:solidFill>
              </a:rPr>
              <a:t>choose from </a:t>
            </a:r>
            <a:r>
              <a:rPr lang="en-US" dirty="0" smtClean="0">
                <a:solidFill>
                  <a:srgbClr val="000000"/>
                </a:solidFill>
              </a:rPr>
              <a:t>15 </a:t>
            </a:r>
            <a:r>
              <a:rPr lang="en-US" dirty="0">
                <a:solidFill>
                  <a:srgbClr val="000000"/>
                </a:solidFill>
              </a:rPr>
              <a:t>international &amp; </a:t>
            </a:r>
            <a:r>
              <a:rPr lang="en-US" dirty="0" smtClean="0">
                <a:solidFill>
                  <a:srgbClr val="000000"/>
                </a:solidFill>
              </a:rPr>
              <a:t>45 </a:t>
            </a:r>
            <a:r>
              <a:rPr lang="en-US" dirty="0">
                <a:solidFill>
                  <a:srgbClr val="000000"/>
                </a:solidFill>
              </a:rPr>
              <a:t>options in </a:t>
            </a:r>
            <a:r>
              <a:rPr lang="en-US" dirty="0" smtClean="0">
                <a:solidFill>
                  <a:srgbClr val="000000"/>
                </a:solidFill>
              </a:rPr>
              <a:t>India.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Meal credit of Rs 2000/- to be consumed at the hotel of stay according to</a:t>
            </a:r>
          </a:p>
          <a:p>
            <a:r>
              <a:rPr lang="en-US" dirty="0" smtClean="0"/>
              <a:t>    menu card rates.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Up &amp; Down Air Ticket also provide by us.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 Valid for 12 months from the date of issue.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86454"/>
            <a:ext cx="2428892" cy="88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57400" y="5334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List of Hotels – Asia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90650"/>
          <a:ext cx="7696200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126"/>
                <a:gridCol w="1780674"/>
                <a:gridCol w="1257299"/>
                <a:gridCol w="3848101"/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S.No.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Destination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Country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Hotel/Resort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Bangkok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Thailand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Baiyoke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Suite Hotel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Bangkok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Howard Square</a:t>
                      </a: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Pattaya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Four Season Places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30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Pattaya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Beverly Plaza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Kuala Lumpur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Malaysia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Grand Continental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Chiang Mai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Residency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Chitwan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Safari Adventure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Genting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Malaysia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First World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Karabi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Pine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Bunglows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Kathmandu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Nepal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Hotel Prince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Phuket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Karon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 Hill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Andaman Beach Resort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Pokhra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Nepal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Kantipur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57166"/>
            <a:ext cx="2286017" cy="831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600202"/>
          <a:ext cx="7467600" cy="4267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062"/>
                <a:gridCol w="1586819"/>
                <a:gridCol w="2453738"/>
                <a:gridCol w="2640981"/>
              </a:tblGrid>
              <a:tr h="4692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S.No.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Destination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Hotel/Resort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2322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Goa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Goa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 Sea Horse Resort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Chamba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Himachal Pradesh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Aroma Palace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Dharamshala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Himachal Pradesh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Imperial Heights</a:t>
                      </a: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Khajjiar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Himachal Pradesh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Royal Residency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Mount Abu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 G Grandiose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Mukteshwar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Uttarakhand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Lord Cottages &amp; Villas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Shirdi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Maharashtra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Reeva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Regency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Naldhera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Himachal Pradesh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Golf Link Resort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Uttar Pradesh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 </a:t>
                      </a:r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Taj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8920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Digha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West Bengal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Hotel Dolphin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87" name="Rectangle 3"/>
          <p:cNvSpPr>
            <a:spLocks noChangeArrowheads="1"/>
          </p:cNvSpPr>
          <p:nvPr/>
        </p:nvSpPr>
        <p:spPr bwMode="auto">
          <a:xfrm>
            <a:off x="2667000" y="838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List of Hotels – </a:t>
            </a:r>
            <a:r>
              <a:rPr lang="en-US" sz="3200" b="1" dirty="0" smtClean="0"/>
              <a:t>India</a:t>
            </a:r>
            <a:endParaRPr lang="en-US" sz="2800" b="1" dirty="0"/>
          </a:p>
        </p:txBody>
      </p:sp>
      <p:pic>
        <p:nvPicPr>
          <p:cNvPr id="5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57166"/>
            <a:ext cx="2500330" cy="9098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0" y="914400"/>
            <a:ext cx="5524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List of Hotels </a:t>
            </a:r>
            <a:r>
              <a:rPr lang="en-US" sz="3200" b="1" dirty="0" smtClean="0"/>
              <a:t>- India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00199"/>
          <a:ext cx="7543799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083"/>
                <a:gridCol w="1603011"/>
                <a:gridCol w="2478775"/>
                <a:gridCol w="2667930"/>
              </a:tblGrid>
              <a:tr h="47265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S.No.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Destination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Hotel/Resort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41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Ooty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Tamil Nadu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Heaven Holidays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Palampur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Himachal Pradesh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Saklani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Cottage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Ranikhet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Uttarakhand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Parvati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Inn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Kodaikanal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Tamil Nadu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Silver Castel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Munnar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Kerala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Hotel </a:t>
                      </a:r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Munnar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Castel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Tirupati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Andhra Pradesh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Udayee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International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Kanyakumari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Tamilnadu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Seeba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Palace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Mahabalipuram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Tamilnadu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Shore Line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Matheran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Maharastra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Horseland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Resort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Darjeeling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West Bengal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North Star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748522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7400" y="9144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List of Hotels – India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53133"/>
          <a:ext cx="7162800" cy="4671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978"/>
                <a:gridCol w="1522051"/>
                <a:gridCol w="2353585"/>
                <a:gridCol w="2533186"/>
              </a:tblGrid>
              <a:tr h="55138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S.No.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Destination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Hotel/Resort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66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Srinagar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Jammu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&amp; Kashmir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Hotel Paradise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6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Puri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Orissa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Surya Beach Inn</a:t>
                      </a:r>
                    </a:p>
                  </a:txBody>
                  <a:tcPr anchor="ctr"/>
                </a:tc>
              </a:tr>
              <a:tr h="3716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Patnitop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Jammu &amp; Kashmir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Vardaan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Resorts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6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Jaipur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Royal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Pallazo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38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Bikaner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Sagar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Hotel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38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Jaisalmer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Mahadev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Palace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38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Jodhpur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Chandra Inn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50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Udaipur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Rajasthan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Quality Inn Vishnupriya</a:t>
                      </a:r>
                    </a:p>
                  </a:txBody>
                  <a:tcPr/>
                </a:tc>
              </a:tr>
              <a:tr h="3938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Pushkar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Gulam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Niwaz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Palace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6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Ranthambore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The Pugmarks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428892" cy="88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pic images\images (6)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20427667">
            <a:off x="5784727" y="4980993"/>
            <a:ext cx="3221606" cy="13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357166"/>
            <a:ext cx="617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TERMS AND CONDITIONS</a:t>
            </a:r>
            <a:endParaRPr lang="en-US" sz="32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10" descr="India-T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79" y="228600"/>
            <a:ext cx="239562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966" y="5786454"/>
            <a:ext cx="2748522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000108"/>
            <a:ext cx="8153400" cy="5047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3-4 Star </a:t>
            </a:r>
            <a:r>
              <a:rPr lang="en-US" dirty="0">
                <a:latin typeface="Arial" pitchFamily="34" charset="0"/>
                <a:cs typeface="Arial" pitchFamily="34" charset="0"/>
              </a:rPr>
              <a:t>category Hotels 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Resorts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blipFill>
                <a:blip r:embed="rId6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dirty="0">
                <a:latin typeface="Arial" pitchFamily="34" charset="0"/>
                <a:cs typeface="Arial" pitchFamily="34" charset="0"/>
              </a:rPr>
              <a:t>Hotels / Resorts to choose from 15 International &amp;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45 </a:t>
            </a:r>
            <a:r>
              <a:rPr lang="en-US" dirty="0">
                <a:latin typeface="Arial" pitchFamily="34" charset="0"/>
                <a:cs typeface="Arial" pitchFamily="34" charset="0"/>
              </a:rPr>
              <a:t>options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India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Valid for a Couple &amp; 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Children below 5 years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Customer can plan the holidays every easily (Valid for 10 to 12 months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Customer pays Rs.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499-/ / 649-/ </a:t>
            </a:r>
            <a:r>
              <a:rPr lang="en-US" dirty="0">
                <a:latin typeface="Arial" pitchFamily="34" charset="0"/>
                <a:cs typeface="Arial" pitchFamily="34" charset="0"/>
              </a:rPr>
              <a:t>as a Utility Charges per voucher after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getting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the confirmation for available destination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No compulsion of Food &amp; Beverages in the Hotels /Resorts10% to 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Discount on Food &amp; Beverages if  consumed.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Service Tax 14% Extra with every Package.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MART INDIA SHOPPING\MEETING\Hotel 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" y="2214554"/>
            <a:ext cx="8995244" cy="4500594"/>
          </a:xfrm>
          <a:prstGeom prst="rect">
            <a:avLst/>
          </a:prstGeom>
          <a:noFill/>
        </p:spPr>
      </p:pic>
      <p:pic>
        <p:nvPicPr>
          <p:cNvPr id="3" name="Picture 2" descr="E:\SMART INDIA SHOPPING\MEETING\COMPAN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89"/>
            <a:ext cx="5429288" cy="19756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912</Words>
  <Application>Microsoft Office PowerPoint</Application>
  <PresentationFormat>On-screen Show (4:3)</PresentationFormat>
  <Paragraphs>285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2015-12-26T20:00:54Z</dcterms:created>
  <dcterms:modified xsi:type="dcterms:W3CDTF">2015-12-28T19:48:01Z</dcterms:modified>
</cp:coreProperties>
</file>