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7" r:id="rId26"/>
    <p:sldId id="290" r:id="rId27"/>
    <p:sldId id="291" r:id="rId28"/>
    <p:sldId id="292" r:id="rId29"/>
    <p:sldId id="293" r:id="rId30"/>
    <p:sldId id="296" r:id="rId31"/>
    <p:sldId id="294" r:id="rId32"/>
    <p:sldId id="325" r:id="rId33"/>
    <p:sldId id="326" r:id="rId34"/>
    <p:sldId id="295" r:id="rId35"/>
    <p:sldId id="324" r:id="rId36"/>
    <p:sldId id="297" r:id="rId37"/>
    <p:sldId id="298" r:id="rId38"/>
    <p:sldId id="299" r:id="rId39"/>
    <p:sldId id="300" r:id="rId40"/>
    <p:sldId id="301" r:id="rId41"/>
    <p:sldId id="302" r:id="rId42"/>
    <p:sldId id="320" r:id="rId43"/>
    <p:sldId id="322" r:id="rId44"/>
    <p:sldId id="32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htmlPubPr r:id="rId1">
    <p:sldAll/>
  </p:htmlPubPr>
  <p:webPr showAnimation="1"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Props.xml.rels><?xml version="1.0" encoding="UTF-8" standalone="yes"?>
<Relationships xmlns="http://schemas.openxmlformats.org/package/2006/relationships"><Relationship Id="rId1" Type="http://schemas.openxmlformats.org/officeDocument/2006/relationships/htmlPubSaveAs" Target="file:///D:\GOODLUCK%20INTERNATIONAL\3.htm" TargetMode="External"/></Relationships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1BAF6-B44E-48A0-B2C9-4B991B52C0E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CB891-FD3C-4158-8089-644B9E6C370F}">
      <dgm:prSet phldrT="[Text]" custT="1"/>
      <dgm:spPr>
        <a:solidFill>
          <a:srgbClr val="FFFF00">
            <a:alpha val="62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  <a:latin typeface="Bookman Old Style" pitchFamily="18" charset="0"/>
            </a:rPr>
            <a:t>1.</a:t>
          </a:r>
          <a:r>
            <a:rPr lang="en-US" sz="2400" b="1" dirty="0" smtClean="0">
              <a:latin typeface="Bookman Old Style" pitchFamily="18" charset="0"/>
            </a:rPr>
            <a:t> </a:t>
          </a:r>
          <a:r>
            <a:rPr lang="en-US" sz="2400" b="1" dirty="0" smtClean="0">
              <a:solidFill>
                <a:srgbClr val="7030A0"/>
              </a:solidFill>
              <a:latin typeface="Bookman Old Style" pitchFamily="18" charset="0"/>
            </a:rPr>
            <a:t>Level Bonus.</a:t>
          </a:r>
          <a:endParaRPr lang="en-US" sz="2400" dirty="0" smtClean="0">
            <a:solidFill>
              <a:srgbClr val="7030A0"/>
            </a:solidFill>
            <a:latin typeface="Bookman Old Style" pitchFamily="18" charset="0"/>
          </a:endParaRPr>
        </a:p>
      </dgm:t>
    </dgm:pt>
    <dgm:pt modelId="{BE448F72-AC4B-49E0-9AA6-5FFC9342D855}" type="sibTrans" cxnId="{D5C24589-8BC5-409F-BAB9-E007F7105216}">
      <dgm:prSet/>
      <dgm:spPr/>
      <dgm:t>
        <a:bodyPr/>
        <a:lstStyle/>
        <a:p>
          <a:endParaRPr lang="en-US"/>
        </a:p>
      </dgm:t>
    </dgm:pt>
    <dgm:pt modelId="{5A3E3DD4-01A7-4DC2-AC32-488913A06182}" type="parTrans" cxnId="{D5C24589-8BC5-409F-BAB9-E007F7105216}">
      <dgm:prSet/>
      <dgm:spPr/>
      <dgm:t>
        <a:bodyPr/>
        <a:lstStyle/>
        <a:p>
          <a:endParaRPr lang="en-US"/>
        </a:p>
      </dgm:t>
    </dgm:pt>
    <dgm:pt modelId="{64F81C77-E9CC-4951-91D5-E218DB79779A}">
      <dgm:prSet phldrT="[Text]" custT="1"/>
      <dgm:spPr>
        <a:solidFill>
          <a:srgbClr val="FFFF00">
            <a:alpha val="62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  <a:latin typeface="Bookman Old Style" pitchFamily="18" charset="0"/>
            </a:rPr>
            <a:t>2.</a:t>
          </a:r>
          <a:r>
            <a:rPr lang="en-US" sz="2400" b="1" dirty="0" smtClean="0">
              <a:solidFill>
                <a:srgbClr val="7030A0"/>
              </a:solidFill>
              <a:latin typeface="Bookman Old Style" pitchFamily="18" charset="0"/>
            </a:rPr>
            <a:t>Auto Pull Bonus.</a:t>
          </a:r>
        </a:p>
      </dgm:t>
    </dgm:pt>
    <dgm:pt modelId="{AD42E7BD-8DDF-4617-ABD4-566BDD6E4D86}" type="parTrans" cxnId="{46B71CD4-3CF9-4D1F-8295-794B1E0C977C}">
      <dgm:prSet/>
      <dgm:spPr/>
      <dgm:t>
        <a:bodyPr/>
        <a:lstStyle/>
        <a:p>
          <a:endParaRPr lang="en-IN"/>
        </a:p>
      </dgm:t>
    </dgm:pt>
    <dgm:pt modelId="{96561E07-668F-4E80-A3C6-C17593835EA7}" type="sibTrans" cxnId="{46B71CD4-3CF9-4D1F-8295-794B1E0C977C}">
      <dgm:prSet/>
      <dgm:spPr/>
      <dgm:t>
        <a:bodyPr/>
        <a:lstStyle/>
        <a:p>
          <a:endParaRPr lang="en-IN"/>
        </a:p>
      </dgm:t>
    </dgm:pt>
    <dgm:pt modelId="{510CD5D8-BA97-44EA-8C84-211EC21597F9}">
      <dgm:prSet phldrT="[Text]" custT="1"/>
      <dgm:spPr>
        <a:solidFill>
          <a:srgbClr val="FFFF00">
            <a:alpha val="62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  <a:latin typeface="Bookman Old Style" pitchFamily="18" charset="0"/>
            </a:rPr>
            <a:t>3.</a:t>
          </a:r>
          <a:r>
            <a:rPr lang="en-US" sz="2400" b="1" dirty="0" smtClean="0">
              <a:solidFill>
                <a:srgbClr val="7030A0"/>
              </a:solidFill>
              <a:latin typeface="Bookman Old Style" pitchFamily="18" charset="0"/>
            </a:rPr>
            <a:t>Royalty Club Bonus.</a:t>
          </a:r>
          <a:endParaRPr lang="en-US" sz="2400" dirty="0" smtClean="0">
            <a:solidFill>
              <a:srgbClr val="7030A0"/>
            </a:solidFill>
            <a:latin typeface="Bookman Old Style" pitchFamily="18" charset="0"/>
          </a:endParaRPr>
        </a:p>
      </dgm:t>
    </dgm:pt>
    <dgm:pt modelId="{0EEB2C91-86E1-4692-A0FF-DE8AFF78B6C9}" type="parTrans" cxnId="{33B8C036-09A1-4AC0-B2BB-F21793435E96}">
      <dgm:prSet/>
      <dgm:spPr/>
      <dgm:t>
        <a:bodyPr/>
        <a:lstStyle/>
        <a:p>
          <a:endParaRPr lang="en-IN"/>
        </a:p>
      </dgm:t>
    </dgm:pt>
    <dgm:pt modelId="{7F7627F1-7518-4F79-97B6-478AF2986FDF}" type="sibTrans" cxnId="{33B8C036-09A1-4AC0-B2BB-F21793435E96}">
      <dgm:prSet/>
      <dgm:spPr/>
      <dgm:t>
        <a:bodyPr/>
        <a:lstStyle/>
        <a:p>
          <a:endParaRPr lang="en-IN"/>
        </a:p>
      </dgm:t>
    </dgm:pt>
    <dgm:pt modelId="{A16B2A96-63CE-4A72-928C-5B1BDAA2A7D9}">
      <dgm:prSet phldrT="[Text]" custT="1"/>
      <dgm:spPr>
        <a:solidFill>
          <a:srgbClr val="FFFF00">
            <a:alpha val="62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  <a:latin typeface="Bookman Old Style" pitchFamily="18" charset="0"/>
            </a:rPr>
            <a:t>4.</a:t>
          </a:r>
          <a:r>
            <a:rPr lang="en-US" sz="2400" b="1" dirty="0" smtClean="0">
              <a:solidFill>
                <a:srgbClr val="7030A0"/>
              </a:solidFill>
              <a:latin typeface="Bookman Old Style" pitchFamily="18" charset="0"/>
            </a:rPr>
            <a:t>CNF Bonus.</a:t>
          </a:r>
          <a:endParaRPr lang="en-US" sz="2400" dirty="0" smtClean="0">
            <a:solidFill>
              <a:srgbClr val="7030A0"/>
            </a:solidFill>
            <a:latin typeface="Bookman Old Style" pitchFamily="18" charset="0"/>
          </a:endParaRPr>
        </a:p>
      </dgm:t>
    </dgm:pt>
    <dgm:pt modelId="{1E3312D1-F00B-4D3E-822E-EF1821C7A699}" type="parTrans" cxnId="{298EC316-E44C-42D5-8600-A49093829922}">
      <dgm:prSet/>
      <dgm:spPr/>
      <dgm:t>
        <a:bodyPr/>
        <a:lstStyle/>
        <a:p>
          <a:endParaRPr lang="en-IN"/>
        </a:p>
      </dgm:t>
    </dgm:pt>
    <dgm:pt modelId="{A95F320A-576F-473A-9FA1-2A847658672E}" type="sibTrans" cxnId="{298EC316-E44C-42D5-8600-A49093829922}">
      <dgm:prSet/>
      <dgm:spPr/>
      <dgm:t>
        <a:bodyPr/>
        <a:lstStyle/>
        <a:p>
          <a:endParaRPr lang="en-IN"/>
        </a:p>
      </dgm:t>
    </dgm:pt>
    <dgm:pt modelId="{5F610CDA-27AA-4E61-8576-D3DC8B63E8AC}">
      <dgm:prSet phldrT="[Text]" custT="1"/>
      <dgm:spPr>
        <a:solidFill>
          <a:srgbClr val="FFFF00">
            <a:alpha val="62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  <a:latin typeface="Bookman Old Style" pitchFamily="18" charset="0"/>
            </a:rPr>
            <a:t>5.</a:t>
          </a:r>
          <a:r>
            <a:rPr lang="en-US" sz="2400" b="1" dirty="0" smtClean="0">
              <a:solidFill>
                <a:srgbClr val="7030A0"/>
              </a:solidFill>
              <a:latin typeface="Bookman Old Style" pitchFamily="18" charset="0"/>
            </a:rPr>
            <a:t>Franchise Bonus.</a:t>
          </a:r>
          <a:endParaRPr lang="en-US" sz="2400" dirty="0" smtClean="0">
            <a:solidFill>
              <a:srgbClr val="7030A0"/>
            </a:solidFill>
            <a:latin typeface="Bookman Old Style" pitchFamily="18" charset="0"/>
          </a:endParaRPr>
        </a:p>
      </dgm:t>
    </dgm:pt>
    <dgm:pt modelId="{8CE639B7-D43A-4C7E-94B7-8369F569E966}" type="parTrans" cxnId="{FFFD0C69-68EB-4761-BEF9-D3841BA4CFDB}">
      <dgm:prSet/>
      <dgm:spPr/>
      <dgm:t>
        <a:bodyPr/>
        <a:lstStyle/>
        <a:p>
          <a:endParaRPr lang="en-IN"/>
        </a:p>
      </dgm:t>
    </dgm:pt>
    <dgm:pt modelId="{6556F521-0E1B-4C74-814B-A0E4D6C23BFD}" type="sibTrans" cxnId="{FFFD0C69-68EB-4761-BEF9-D3841BA4CFDB}">
      <dgm:prSet/>
      <dgm:spPr/>
      <dgm:t>
        <a:bodyPr/>
        <a:lstStyle/>
        <a:p>
          <a:endParaRPr lang="en-IN"/>
        </a:p>
      </dgm:t>
    </dgm:pt>
    <dgm:pt modelId="{1DA6677B-99E2-493F-88E0-2742ADE94B14}">
      <dgm:prSet phldrT="[Text]" custT="1"/>
      <dgm:spPr>
        <a:solidFill>
          <a:srgbClr val="FFFF00">
            <a:alpha val="62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  <a:latin typeface="Bookman Old Style" pitchFamily="18" charset="0"/>
            </a:rPr>
            <a:t>6.</a:t>
          </a:r>
          <a:r>
            <a:rPr lang="en-US" sz="2400" b="1" dirty="0" smtClean="0">
              <a:solidFill>
                <a:srgbClr val="7030A0"/>
              </a:solidFill>
              <a:latin typeface="Bookman Old Style" pitchFamily="18" charset="0"/>
            </a:rPr>
            <a:t>Introduce Franchise Bonus.</a:t>
          </a:r>
          <a:endParaRPr lang="en-US" sz="2400" dirty="0" smtClean="0">
            <a:solidFill>
              <a:srgbClr val="7030A0"/>
            </a:solidFill>
            <a:latin typeface="Bookman Old Style" pitchFamily="18" charset="0"/>
          </a:endParaRPr>
        </a:p>
      </dgm:t>
    </dgm:pt>
    <dgm:pt modelId="{E44597A2-DD93-4A1D-9266-B604BE138950}" type="parTrans" cxnId="{8A13284F-C8F1-4106-94FA-144DC33D2341}">
      <dgm:prSet/>
      <dgm:spPr/>
      <dgm:t>
        <a:bodyPr/>
        <a:lstStyle/>
        <a:p>
          <a:endParaRPr lang="en-IN"/>
        </a:p>
      </dgm:t>
    </dgm:pt>
    <dgm:pt modelId="{76B8FBEE-AB61-49CE-BCD9-33AA65E876A6}" type="sibTrans" cxnId="{8A13284F-C8F1-4106-94FA-144DC33D2341}">
      <dgm:prSet/>
      <dgm:spPr/>
      <dgm:t>
        <a:bodyPr/>
        <a:lstStyle/>
        <a:p>
          <a:endParaRPr lang="en-IN"/>
        </a:p>
      </dgm:t>
    </dgm:pt>
    <dgm:pt modelId="{58D8DC59-F447-436E-A15A-F7177295123F}">
      <dgm:prSet phldrT="[Text]" custT="1"/>
      <dgm:spPr>
        <a:solidFill>
          <a:srgbClr val="FFFF00">
            <a:alpha val="62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  <a:latin typeface="Bookman Old Style" pitchFamily="18" charset="0"/>
            </a:rPr>
            <a:t>7.</a:t>
          </a:r>
          <a:r>
            <a:rPr lang="en-US" sz="2400" b="1" dirty="0" smtClean="0">
              <a:solidFill>
                <a:srgbClr val="7030A0"/>
              </a:solidFill>
              <a:latin typeface="Bookman Old Style" pitchFamily="18" charset="0"/>
            </a:rPr>
            <a:t>Awards &amp; Rewards.</a:t>
          </a:r>
          <a:endParaRPr lang="en-US" sz="2400" dirty="0" smtClean="0">
            <a:solidFill>
              <a:srgbClr val="7030A0"/>
            </a:solidFill>
            <a:latin typeface="Bookman Old Style" pitchFamily="18" charset="0"/>
          </a:endParaRPr>
        </a:p>
      </dgm:t>
    </dgm:pt>
    <dgm:pt modelId="{5CF6541A-F1D7-4656-9E13-A5610C31636A}" type="parTrans" cxnId="{92DF3212-E65E-4328-BEE5-C38095F2D53C}">
      <dgm:prSet/>
      <dgm:spPr/>
      <dgm:t>
        <a:bodyPr/>
        <a:lstStyle/>
        <a:p>
          <a:endParaRPr lang="en-IN"/>
        </a:p>
      </dgm:t>
    </dgm:pt>
    <dgm:pt modelId="{5131D225-5225-49A6-B0D9-558723C5E4DA}" type="sibTrans" cxnId="{92DF3212-E65E-4328-BEE5-C38095F2D53C}">
      <dgm:prSet/>
      <dgm:spPr/>
      <dgm:t>
        <a:bodyPr/>
        <a:lstStyle/>
        <a:p>
          <a:endParaRPr lang="en-IN"/>
        </a:p>
      </dgm:t>
    </dgm:pt>
    <dgm:pt modelId="{9D8A0D24-36A1-48D6-8F65-A5976BFDC9BE}">
      <dgm:prSet phldrT="[Text]" custT="1"/>
      <dgm:spPr>
        <a:solidFill>
          <a:srgbClr val="FFFF00">
            <a:alpha val="62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  <a:latin typeface="Bookman Old Style" pitchFamily="18" charset="0"/>
            </a:rPr>
            <a:t>8.</a:t>
          </a:r>
          <a:r>
            <a:rPr lang="en-US" sz="2400" b="1" dirty="0" smtClean="0">
              <a:solidFill>
                <a:srgbClr val="7030A0"/>
              </a:solidFill>
              <a:latin typeface="Bookman Old Style" pitchFamily="18" charset="0"/>
            </a:rPr>
            <a:t>Re- Purchase Bonus.</a:t>
          </a:r>
        </a:p>
      </dgm:t>
    </dgm:pt>
    <dgm:pt modelId="{39FE7743-2725-468C-A419-4C43EBC4BD84}" type="parTrans" cxnId="{44C63B2F-42FA-4ACF-B20F-2C893797DC09}">
      <dgm:prSet/>
      <dgm:spPr/>
      <dgm:t>
        <a:bodyPr/>
        <a:lstStyle/>
        <a:p>
          <a:endParaRPr lang="en-IN"/>
        </a:p>
      </dgm:t>
    </dgm:pt>
    <dgm:pt modelId="{7CBB9B09-4916-41FE-854D-C29177D95E51}" type="sibTrans" cxnId="{44C63B2F-42FA-4ACF-B20F-2C893797DC09}">
      <dgm:prSet/>
      <dgm:spPr/>
      <dgm:t>
        <a:bodyPr/>
        <a:lstStyle/>
        <a:p>
          <a:endParaRPr lang="en-IN"/>
        </a:p>
      </dgm:t>
    </dgm:pt>
    <dgm:pt modelId="{803CB401-814D-4D63-8EF1-9E2627951FC6}">
      <dgm:prSet phldrT="[Text]" custT="1"/>
      <dgm:spPr>
        <a:solidFill>
          <a:srgbClr val="FFFF00">
            <a:alpha val="62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  <a:latin typeface="Bookman Old Style" pitchFamily="18" charset="0"/>
            </a:rPr>
            <a:t>9 to14.</a:t>
          </a:r>
          <a:r>
            <a:rPr lang="en-US" sz="2400" b="1" dirty="0" smtClean="0">
              <a:latin typeface="Bookman Old Style" pitchFamily="18" charset="0"/>
            </a:rPr>
            <a:t> </a:t>
          </a:r>
          <a:r>
            <a:rPr lang="en-US" sz="2400" b="1" dirty="0" smtClean="0">
              <a:solidFill>
                <a:srgbClr val="7030A0"/>
              </a:solidFill>
              <a:latin typeface="Bookman Old Style" pitchFamily="18" charset="0"/>
            </a:rPr>
            <a:t>And 6 Type of Funds Bonus.</a:t>
          </a:r>
        </a:p>
      </dgm:t>
    </dgm:pt>
    <dgm:pt modelId="{3AF6ECD3-B4B5-4897-884E-9D3119E7279D}" type="parTrans" cxnId="{825CAB3F-36AE-4BEF-9607-EA57348A2D15}">
      <dgm:prSet/>
      <dgm:spPr/>
      <dgm:t>
        <a:bodyPr/>
        <a:lstStyle/>
        <a:p>
          <a:endParaRPr lang="en-IN"/>
        </a:p>
      </dgm:t>
    </dgm:pt>
    <dgm:pt modelId="{40EE6035-CBC8-4AAD-AA0E-9F289BEDA7ED}" type="sibTrans" cxnId="{825CAB3F-36AE-4BEF-9607-EA57348A2D15}">
      <dgm:prSet/>
      <dgm:spPr/>
      <dgm:t>
        <a:bodyPr/>
        <a:lstStyle/>
        <a:p>
          <a:endParaRPr lang="en-IN"/>
        </a:p>
      </dgm:t>
    </dgm:pt>
    <dgm:pt modelId="{CB89F05D-AF67-476D-99AE-D403D22730BE}" type="pres">
      <dgm:prSet presAssocID="{C2A1BAF6-B44E-48A0-B2C9-4B991B52C0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309CA93-E12B-4473-A8C3-EA9A4B371941}" type="pres">
      <dgm:prSet presAssocID="{C2A1BAF6-B44E-48A0-B2C9-4B991B52C0ED}" presName="pyramid" presStyleLbl="node1" presStyleIdx="0" presStyleCnt="1" custScaleX="129581" custLinFactNeighborY="1471"/>
      <dgm:spPr>
        <a:gradFill rotWithShape="0">
          <a:gsLst>
            <a:gs pos="100000">
              <a:srgbClr val="FFF200"/>
            </a:gs>
            <a:gs pos="31000">
              <a:srgbClr val="FF7A00">
                <a:alpha val="38000"/>
              </a:srgbClr>
            </a:gs>
            <a:gs pos="67000">
              <a:srgbClr val="FF0300"/>
            </a:gs>
            <a:gs pos="100000">
              <a:srgbClr val="4D0808"/>
            </a:gs>
          </a:gsLst>
          <a:lin ang="5400000" scaled="0"/>
        </a:gradFill>
      </dgm:spPr>
    </dgm:pt>
    <dgm:pt modelId="{C7658AD6-29A8-421A-88C7-91330132C2EB}" type="pres">
      <dgm:prSet presAssocID="{C2A1BAF6-B44E-48A0-B2C9-4B991B52C0ED}" presName="theList" presStyleCnt="0"/>
      <dgm:spPr/>
    </dgm:pt>
    <dgm:pt modelId="{7A4FDD7E-7E6D-4F4A-96AC-A2AE98791883}" type="pres">
      <dgm:prSet presAssocID="{6A8CB891-FD3C-4158-8089-644B9E6C370F}" presName="aNode" presStyleLbl="fgAcc1" presStyleIdx="0" presStyleCnt="9" custScaleX="148077" custScaleY="51016" custLinFactY="18755" custLinFactNeighborX="688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21DEE-D910-440C-B1E3-701DFDFDD16C}" type="pres">
      <dgm:prSet presAssocID="{6A8CB891-FD3C-4158-8089-644B9E6C370F}" presName="aSpace" presStyleCnt="0"/>
      <dgm:spPr/>
    </dgm:pt>
    <dgm:pt modelId="{B94DE394-8BB8-4812-95F7-FE4AFA76768A}" type="pres">
      <dgm:prSet presAssocID="{64F81C77-E9CC-4951-91D5-E218DB79779A}" presName="aNode" presStyleLbl="fgAcc1" presStyleIdx="1" presStyleCnt="9" custScaleX="148077" custScaleY="46573" custLinFactY="13658" custLinFactNeighborX="1479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531E19-40BA-4C6B-A0E5-611E9869C187}" type="pres">
      <dgm:prSet presAssocID="{64F81C77-E9CC-4951-91D5-E218DB79779A}" presName="aSpace" presStyleCnt="0"/>
      <dgm:spPr/>
    </dgm:pt>
    <dgm:pt modelId="{BB7EBD4F-3237-4759-86C2-EB61CF817183}" type="pres">
      <dgm:prSet presAssocID="{510CD5D8-BA97-44EA-8C84-211EC21597F9}" presName="aNode" presStyleLbl="fgAcc1" presStyleIdx="2" presStyleCnt="9" custScaleX="148077" custScaleY="42545" custLinFactY="15570" custLinFactNeighborX="6886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022DF6-ABCA-4B15-A954-04CC308E268D}" type="pres">
      <dgm:prSet presAssocID="{510CD5D8-BA97-44EA-8C84-211EC21597F9}" presName="aSpace" presStyleCnt="0"/>
      <dgm:spPr/>
    </dgm:pt>
    <dgm:pt modelId="{EBBE1535-4A13-4AA1-B049-F047705E249B}" type="pres">
      <dgm:prSet presAssocID="{A16B2A96-63CE-4A72-928C-5B1BDAA2A7D9}" presName="aNode" presStyleLbl="fgAcc1" presStyleIdx="3" presStyleCnt="9" custScaleX="148077" custScaleY="38032" custLinFactY="18443" custLinFactNeighborX="6886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5A35BA-73D7-4EF3-A258-F6EDBE968845}" type="pres">
      <dgm:prSet presAssocID="{A16B2A96-63CE-4A72-928C-5B1BDAA2A7D9}" presName="aSpace" presStyleCnt="0"/>
      <dgm:spPr/>
    </dgm:pt>
    <dgm:pt modelId="{5DDC16CA-DEB4-45F8-B2A4-58E565BA0849}" type="pres">
      <dgm:prSet presAssocID="{5F610CDA-27AA-4E61-8576-D3DC8B63E8AC}" presName="aNode" presStyleLbl="fgAcc1" presStyleIdx="4" presStyleCnt="9" custScaleX="148077" custScaleY="43528" custLinFactY="20673" custLinFactNeighborX="6886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BA15B23-FF98-4781-9FA1-FC9C08054D11}" type="pres">
      <dgm:prSet presAssocID="{5F610CDA-27AA-4E61-8576-D3DC8B63E8AC}" presName="aSpace" presStyleCnt="0"/>
      <dgm:spPr/>
    </dgm:pt>
    <dgm:pt modelId="{65FE5B94-AF39-48E9-976D-0555E612BBDC}" type="pres">
      <dgm:prSet presAssocID="{1DA6677B-99E2-493F-88E0-2742ADE94B14}" presName="aNode" presStyleLbl="fgAcc1" presStyleIdx="5" presStyleCnt="9" custScaleX="148077" custScaleY="43239" custLinFactY="25867" custLinFactNeighborX="6886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5C733B-EB14-4291-8280-C4C2CC0CED0C}" type="pres">
      <dgm:prSet presAssocID="{1DA6677B-99E2-493F-88E0-2742ADE94B14}" presName="aSpace" presStyleCnt="0"/>
      <dgm:spPr/>
    </dgm:pt>
    <dgm:pt modelId="{8DB6139F-2ECE-4C31-80A9-97581796AAB9}" type="pres">
      <dgm:prSet presAssocID="{58D8DC59-F447-436E-A15A-F7177295123F}" presName="aNode" presStyleLbl="fgAcc1" presStyleIdx="6" presStyleCnt="9" custScaleX="148077" custScaleY="45595" custLinFactY="30192" custLinFactNeighborX="6886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45CB14-BB01-4188-A4D9-03D046EC45CE}" type="pres">
      <dgm:prSet presAssocID="{58D8DC59-F447-436E-A15A-F7177295123F}" presName="aSpace" presStyleCnt="0"/>
      <dgm:spPr/>
    </dgm:pt>
    <dgm:pt modelId="{66F1D2B8-CCAB-4B02-B1E1-F19C254A9A07}" type="pres">
      <dgm:prSet presAssocID="{9D8A0D24-36A1-48D6-8F65-A5976BFDC9BE}" presName="aNode" presStyleLbl="fgAcc1" presStyleIdx="7" presStyleCnt="9" custScaleX="147326" custScaleY="58438" custLinFactY="37841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D2313D-DA2B-4E1E-84E9-BF3ACC86F5BE}" type="pres">
      <dgm:prSet presAssocID="{9D8A0D24-36A1-48D6-8F65-A5976BFDC9BE}" presName="aSpace" presStyleCnt="0"/>
      <dgm:spPr/>
    </dgm:pt>
    <dgm:pt modelId="{9F16E670-AD24-4633-8B20-58777536DCBA}" type="pres">
      <dgm:prSet presAssocID="{803CB401-814D-4D63-8EF1-9E2627951FC6}" presName="aNode" presStyleLbl="fgAcc1" presStyleIdx="8" presStyleCnt="9" custScaleX="191750" custScaleY="54547" custLinFactY="44589" custLinFactNeighborX="-22442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ACE5A8-04F1-488E-BD20-2B58469E5357}" type="pres">
      <dgm:prSet presAssocID="{803CB401-814D-4D63-8EF1-9E2627951FC6}" presName="aSpace" presStyleCnt="0"/>
      <dgm:spPr/>
    </dgm:pt>
  </dgm:ptLst>
  <dgm:cxnLst>
    <dgm:cxn modelId="{44C63B2F-42FA-4ACF-B20F-2C893797DC09}" srcId="{C2A1BAF6-B44E-48A0-B2C9-4B991B52C0ED}" destId="{9D8A0D24-36A1-48D6-8F65-A5976BFDC9BE}" srcOrd="7" destOrd="0" parTransId="{39FE7743-2725-468C-A419-4C43EBC4BD84}" sibTransId="{7CBB9B09-4916-41FE-854D-C29177D95E51}"/>
    <dgm:cxn modelId="{FFFD0C69-68EB-4761-BEF9-D3841BA4CFDB}" srcId="{C2A1BAF6-B44E-48A0-B2C9-4B991B52C0ED}" destId="{5F610CDA-27AA-4E61-8576-D3DC8B63E8AC}" srcOrd="4" destOrd="0" parTransId="{8CE639B7-D43A-4C7E-94B7-8369F569E966}" sibTransId="{6556F521-0E1B-4C74-814B-A0E4D6C23BFD}"/>
    <dgm:cxn modelId="{928F13C1-CAA6-4AA0-B927-0B83FB0E8D90}" type="presOf" srcId="{58D8DC59-F447-436E-A15A-F7177295123F}" destId="{8DB6139F-2ECE-4C31-80A9-97581796AAB9}" srcOrd="0" destOrd="0" presId="urn:microsoft.com/office/officeart/2005/8/layout/pyramid2"/>
    <dgm:cxn modelId="{5A36E5E0-2EBC-467D-A5D6-6A7FE7D999CA}" type="presOf" srcId="{1DA6677B-99E2-493F-88E0-2742ADE94B14}" destId="{65FE5B94-AF39-48E9-976D-0555E612BBDC}" srcOrd="0" destOrd="0" presId="urn:microsoft.com/office/officeart/2005/8/layout/pyramid2"/>
    <dgm:cxn modelId="{34F4EE48-9B0A-45C1-A226-0D00C8A9A44C}" type="presOf" srcId="{6A8CB891-FD3C-4158-8089-644B9E6C370F}" destId="{7A4FDD7E-7E6D-4F4A-96AC-A2AE98791883}" srcOrd="0" destOrd="0" presId="urn:microsoft.com/office/officeart/2005/8/layout/pyramid2"/>
    <dgm:cxn modelId="{825CAB3F-36AE-4BEF-9607-EA57348A2D15}" srcId="{C2A1BAF6-B44E-48A0-B2C9-4B991B52C0ED}" destId="{803CB401-814D-4D63-8EF1-9E2627951FC6}" srcOrd="8" destOrd="0" parTransId="{3AF6ECD3-B4B5-4897-884E-9D3119E7279D}" sibTransId="{40EE6035-CBC8-4AAD-AA0E-9F289BEDA7ED}"/>
    <dgm:cxn modelId="{298EC316-E44C-42D5-8600-A49093829922}" srcId="{C2A1BAF6-B44E-48A0-B2C9-4B991B52C0ED}" destId="{A16B2A96-63CE-4A72-928C-5B1BDAA2A7D9}" srcOrd="3" destOrd="0" parTransId="{1E3312D1-F00B-4D3E-822E-EF1821C7A699}" sibTransId="{A95F320A-576F-473A-9FA1-2A847658672E}"/>
    <dgm:cxn modelId="{D5C24589-8BC5-409F-BAB9-E007F7105216}" srcId="{C2A1BAF6-B44E-48A0-B2C9-4B991B52C0ED}" destId="{6A8CB891-FD3C-4158-8089-644B9E6C370F}" srcOrd="0" destOrd="0" parTransId="{5A3E3DD4-01A7-4DC2-AC32-488913A06182}" sibTransId="{BE448F72-AC4B-49E0-9AA6-5FFC9342D855}"/>
    <dgm:cxn modelId="{92DF3212-E65E-4328-BEE5-C38095F2D53C}" srcId="{C2A1BAF6-B44E-48A0-B2C9-4B991B52C0ED}" destId="{58D8DC59-F447-436E-A15A-F7177295123F}" srcOrd="6" destOrd="0" parTransId="{5CF6541A-F1D7-4656-9E13-A5610C31636A}" sibTransId="{5131D225-5225-49A6-B0D9-558723C5E4DA}"/>
    <dgm:cxn modelId="{331F7E61-CE0E-4638-A0C9-BDABB6004C88}" type="presOf" srcId="{64F81C77-E9CC-4951-91D5-E218DB79779A}" destId="{B94DE394-8BB8-4812-95F7-FE4AFA76768A}" srcOrd="0" destOrd="0" presId="urn:microsoft.com/office/officeart/2005/8/layout/pyramid2"/>
    <dgm:cxn modelId="{1AB934BC-FFF7-4FCA-998D-F4D2AE81FA34}" type="presOf" srcId="{C2A1BAF6-B44E-48A0-B2C9-4B991B52C0ED}" destId="{CB89F05D-AF67-476D-99AE-D403D22730BE}" srcOrd="0" destOrd="0" presId="urn:microsoft.com/office/officeart/2005/8/layout/pyramid2"/>
    <dgm:cxn modelId="{17FC8EB5-ABD9-43AB-B965-3DFFC0573D66}" type="presOf" srcId="{803CB401-814D-4D63-8EF1-9E2627951FC6}" destId="{9F16E670-AD24-4633-8B20-58777536DCBA}" srcOrd="0" destOrd="0" presId="urn:microsoft.com/office/officeart/2005/8/layout/pyramid2"/>
    <dgm:cxn modelId="{46B71CD4-3CF9-4D1F-8295-794B1E0C977C}" srcId="{C2A1BAF6-B44E-48A0-B2C9-4B991B52C0ED}" destId="{64F81C77-E9CC-4951-91D5-E218DB79779A}" srcOrd="1" destOrd="0" parTransId="{AD42E7BD-8DDF-4617-ABD4-566BDD6E4D86}" sibTransId="{96561E07-668F-4E80-A3C6-C17593835EA7}"/>
    <dgm:cxn modelId="{D0347DD8-FEB2-46B4-BF85-CD65910A0A19}" type="presOf" srcId="{9D8A0D24-36A1-48D6-8F65-A5976BFDC9BE}" destId="{66F1D2B8-CCAB-4B02-B1E1-F19C254A9A07}" srcOrd="0" destOrd="0" presId="urn:microsoft.com/office/officeart/2005/8/layout/pyramid2"/>
    <dgm:cxn modelId="{D7B3C066-95BC-4001-8E76-06B7A41F9762}" type="presOf" srcId="{510CD5D8-BA97-44EA-8C84-211EC21597F9}" destId="{BB7EBD4F-3237-4759-86C2-EB61CF817183}" srcOrd="0" destOrd="0" presId="urn:microsoft.com/office/officeart/2005/8/layout/pyramid2"/>
    <dgm:cxn modelId="{33B8C036-09A1-4AC0-B2BB-F21793435E96}" srcId="{C2A1BAF6-B44E-48A0-B2C9-4B991B52C0ED}" destId="{510CD5D8-BA97-44EA-8C84-211EC21597F9}" srcOrd="2" destOrd="0" parTransId="{0EEB2C91-86E1-4692-A0FF-DE8AFF78B6C9}" sibTransId="{7F7627F1-7518-4F79-97B6-478AF2986FDF}"/>
    <dgm:cxn modelId="{8A13284F-C8F1-4106-94FA-144DC33D2341}" srcId="{C2A1BAF6-B44E-48A0-B2C9-4B991B52C0ED}" destId="{1DA6677B-99E2-493F-88E0-2742ADE94B14}" srcOrd="5" destOrd="0" parTransId="{E44597A2-DD93-4A1D-9266-B604BE138950}" sibTransId="{76B8FBEE-AB61-49CE-BCD9-33AA65E876A6}"/>
    <dgm:cxn modelId="{FA70ADA2-4E6F-41BB-B980-4766A28858AB}" type="presOf" srcId="{A16B2A96-63CE-4A72-928C-5B1BDAA2A7D9}" destId="{EBBE1535-4A13-4AA1-B049-F047705E249B}" srcOrd="0" destOrd="0" presId="urn:microsoft.com/office/officeart/2005/8/layout/pyramid2"/>
    <dgm:cxn modelId="{29E9967E-875E-482D-8D62-3CA944FCFF1F}" type="presOf" srcId="{5F610CDA-27AA-4E61-8576-D3DC8B63E8AC}" destId="{5DDC16CA-DEB4-45F8-B2A4-58E565BA0849}" srcOrd="0" destOrd="0" presId="urn:microsoft.com/office/officeart/2005/8/layout/pyramid2"/>
    <dgm:cxn modelId="{0609EC95-1370-4512-BAB7-17ACD4BB6071}" type="presParOf" srcId="{CB89F05D-AF67-476D-99AE-D403D22730BE}" destId="{0309CA93-E12B-4473-A8C3-EA9A4B371941}" srcOrd="0" destOrd="0" presId="urn:microsoft.com/office/officeart/2005/8/layout/pyramid2"/>
    <dgm:cxn modelId="{F5748683-C7A1-4A76-AE84-E42EAD6DA098}" type="presParOf" srcId="{CB89F05D-AF67-476D-99AE-D403D22730BE}" destId="{C7658AD6-29A8-421A-88C7-91330132C2EB}" srcOrd="1" destOrd="0" presId="urn:microsoft.com/office/officeart/2005/8/layout/pyramid2"/>
    <dgm:cxn modelId="{A2135015-EF59-4DB2-8630-231874CEAB91}" type="presParOf" srcId="{C7658AD6-29A8-421A-88C7-91330132C2EB}" destId="{7A4FDD7E-7E6D-4F4A-96AC-A2AE98791883}" srcOrd="0" destOrd="0" presId="urn:microsoft.com/office/officeart/2005/8/layout/pyramid2"/>
    <dgm:cxn modelId="{4DC05338-D10E-4609-B374-5AAE8D28BAC5}" type="presParOf" srcId="{C7658AD6-29A8-421A-88C7-91330132C2EB}" destId="{37321DEE-D910-440C-B1E3-701DFDFDD16C}" srcOrd="1" destOrd="0" presId="urn:microsoft.com/office/officeart/2005/8/layout/pyramid2"/>
    <dgm:cxn modelId="{4C6532DF-C017-4DDA-8069-2F7536960E86}" type="presParOf" srcId="{C7658AD6-29A8-421A-88C7-91330132C2EB}" destId="{B94DE394-8BB8-4812-95F7-FE4AFA76768A}" srcOrd="2" destOrd="0" presId="urn:microsoft.com/office/officeart/2005/8/layout/pyramid2"/>
    <dgm:cxn modelId="{4137D0B5-D8E1-439D-A0FE-3F31227F8B32}" type="presParOf" srcId="{C7658AD6-29A8-421A-88C7-91330132C2EB}" destId="{36531E19-40BA-4C6B-A0E5-611E9869C187}" srcOrd="3" destOrd="0" presId="urn:microsoft.com/office/officeart/2005/8/layout/pyramid2"/>
    <dgm:cxn modelId="{CDF47879-D284-49A8-B790-BA746B9405B9}" type="presParOf" srcId="{C7658AD6-29A8-421A-88C7-91330132C2EB}" destId="{BB7EBD4F-3237-4759-86C2-EB61CF817183}" srcOrd="4" destOrd="0" presId="urn:microsoft.com/office/officeart/2005/8/layout/pyramid2"/>
    <dgm:cxn modelId="{C172D348-D02A-499D-81C4-97425E387BFE}" type="presParOf" srcId="{C7658AD6-29A8-421A-88C7-91330132C2EB}" destId="{1D022DF6-ABCA-4B15-A954-04CC308E268D}" srcOrd="5" destOrd="0" presId="urn:microsoft.com/office/officeart/2005/8/layout/pyramid2"/>
    <dgm:cxn modelId="{759E4621-68ED-4B31-963E-77F66552CEA1}" type="presParOf" srcId="{C7658AD6-29A8-421A-88C7-91330132C2EB}" destId="{EBBE1535-4A13-4AA1-B049-F047705E249B}" srcOrd="6" destOrd="0" presId="urn:microsoft.com/office/officeart/2005/8/layout/pyramid2"/>
    <dgm:cxn modelId="{2522F8DA-52E0-4B9E-B541-C9A1CD48DD06}" type="presParOf" srcId="{C7658AD6-29A8-421A-88C7-91330132C2EB}" destId="{FB5A35BA-73D7-4EF3-A258-F6EDBE968845}" srcOrd="7" destOrd="0" presId="urn:microsoft.com/office/officeart/2005/8/layout/pyramid2"/>
    <dgm:cxn modelId="{B45DCBA9-8FF0-4691-9216-C1E4D92C4091}" type="presParOf" srcId="{C7658AD6-29A8-421A-88C7-91330132C2EB}" destId="{5DDC16CA-DEB4-45F8-B2A4-58E565BA0849}" srcOrd="8" destOrd="0" presId="urn:microsoft.com/office/officeart/2005/8/layout/pyramid2"/>
    <dgm:cxn modelId="{879915C0-CC6A-4EFB-B208-ECAA50186CF3}" type="presParOf" srcId="{C7658AD6-29A8-421A-88C7-91330132C2EB}" destId="{8BA15B23-FF98-4781-9FA1-FC9C08054D11}" srcOrd="9" destOrd="0" presId="urn:microsoft.com/office/officeart/2005/8/layout/pyramid2"/>
    <dgm:cxn modelId="{AED316AC-E8C5-45A0-A2BC-11345472B383}" type="presParOf" srcId="{C7658AD6-29A8-421A-88C7-91330132C2EB}" destId="{65FE5B94-AF39-48E9-976D-0555E612BBDC}" srcOrd="10" destOrd="0" presId="urn:microsoft.com/office/officeart/2005/8/layout/pyramid2"/>
    <dgm:cxn modelId="{9E11CE56-3679-4432-AC8F-573F4AA323AD}" type="presParOf" srcId="{C7658AD6-29A8-421A-88C7-91330132C2EB}" destId="{875C733B-EB14-4291-8280-C4C2CC0CED0C}" srcOrd="11" destOrd="0" presId="urn:microsoft.com/office/officeart/2005/8/layout/pyramid2"/>
    <dgm:cxn modelId="{B4C7072A-6E54-4895-956A-344B5FF73A44}" type="presParOf" srcId="{C7658AD6-29A8-421A-88C7-91330132C2EB}" destId="{8DB6139F-2ECE-4C31-80A9-97581796AAB9}" srcOrd="12" destOrd="0" presId="urn:microsoft.com/office/officeart/2005/8/layout/pyramid2"/>
    <dgm:cxn modelId="{3AD6BAFD-FD8B-4072-84F6-0194CB943DE1}" type="presParOf" srcId="{C7658AD6-29A8-421A-88C7-91330132C2EB}" destId="{FB45CB14-BB01-4188-A4D9-03D046EC45CE}" srcOrd="13" destOrd="0" presId="urn:microsoft.com/office/officeart/2005/8/layout/pyramid2"/>
    <dgm:cxn modelId="{0D2E6E07-4A1B-441D-B80D-B3749AB46700}" type="presParOf" srcId="{C7658AD6-29A8-421A-88C7-91330132C2EB}" destId="{66F1D2B8-CCAB-4B02-B1E1-F19C254A9A07}" srcOrd="14" destOrd="0" presId="urn:microsoft.com/office/officeart/2005/8/layout/pyramid2"/>
    <dgm:cxn modelId="{7CDE22D0-3561-45A9-A44B-6137B3385319}" type="presParOf" srcId="{C7658AD6-29A8-421A-88C7-91330132C2EB}" destId="{D8D2313D-DA2B-4E1E-84E9-BF3ACC86F5BE}" srcOrd="15" destOrd="0" presId="urn:microsoft.com/office/officeart/2005/8/layout/pyramid2"/>
    <dgm:cxn modelId="{029B8430-DEF9-4A18-84C3-6EE9C8C26CFF}" type="presParOf" srcId="{C7658AD6-29A8-421A-88C7-91330132C2EB}" destId="{9F16E670-AD24-4633-8B20-58777536DCBA}" srcOrd="16" destOrd="0" presId="urn:microsoft.com/office/officeart/2005/8/layout/pyramid2"/>
    <dgm:cxn modelId="{A0BA2095-3725-4C6A-BE92-AB0EC214C375}" type="presParOf" srcId="{C7658AD6-29A8-421A-88C7-91330132C2EB}" destId="{80ACE5A8-04F1-488E-BD20-2B58469E5357}" srcOrd="17" destOrd="0" presId="urn:microsoft.com/office/officeart/2005/8/layout/pyramid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8E728-547C-4400-BF1C-ABB9066DFBD0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DCE5E-1857-43B7-A52C-BDE6603A0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C3A43-633F-4AB5-A82D-B14981A677DF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322CB9-670F-4135-807B-2A8FB72F9847}" type="slidenum">
              <a:rPr lang="en-US" smtClean="0">
                <a:latin typeface="Arial" pitchFamily="34" charset="0"/>
              </a:rPr>
              <a:pPr>
                <a:defRPr/>
              </a:pPr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E7AC43-AD99-440A-A2FA-8A9960E85F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Business Plan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8192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Business Plan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Business Plan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Business Plan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84996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Business Plan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CE5E-1857-43B7-A52C-BDE6603A0D4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49FA-B3EE-4891-96E8-E3DA59C74FFD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15BF-4E8D-4992-A993-249830D06E5E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FD1-6482-491D-BC0B-3A6B25C414B0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61CDFB-128A-42AB-96D1-6665A5E73652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7151-6FBD-4033-8116-211C65C21413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961B-90C1-4939-A298-C697B8464A03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61F-4098-40C6-BE7A-ED1D1F39BB9F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97C1-088C-479A-90CA-DD16AA279CC8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133F-82A3-457E-AB5C-ECB4B2FB8C8E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70F1D-0705-48E7-9CAE-EB81058F9FFF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4EE-60AC-4E8B-A83C-5702BF84A64B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www.apnagharbazaar.com</a:t>
            </a:r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891349-240D-42C2-AB17-7B47B4BEE9FD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www.apnagharbazaar.com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420415-13C9-4CB0-85BE-CD773869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ndAc>
      <p:stSnd>
        <p:snd r:embed="rId13" name="arrow.wav" builtIn="1"/>
      </p:stSnd>
    </p:sndAc>
  </p:transition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1.xml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52400" y="-15240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rgbClr val="FFFF00"/>
            </a:extrusionClr>
            <a:contourClr>
              <a:srgbClr val="FF0000"/>
            </a:contourClr>
          </a:sp3d>
        </p:spPr>
        <p:txBody>
          <a:bodyPr anchor="ctr">
            <a:sp3d extrusionH="298450" contourW="19050">
              <a:bevelT w="431800" h="101600"/>
              <a:bevelB w="165100" h="88900" prst="coolSlant"/>
              <a:extrusionClr>
                <a:srgbClr val="FFFF00"/>
              </a:extrusionClr>
              <a:contourClr>
                <a:srgbClr val="FFC000"/>
              </a:contourClr>
            </a:sp3d>
          </a:bodyPr>
          <a:lstStyle/>
          <a:p>
            <a:pPr algn="ctr">
              <a:defRPr/>
            </a:pPr>
            <a:r>
              <a:rPr lang="en-US" sz="7200" b="1" kern="0" dirty="0">
                <a:ln w="69850" cap="flat"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itchFamily="18" charset="0"/>
                <a:ea typeface="+mj-ea"/>
                <a:cs typeface="+mj-cs"/>
              </a:rPr>
              <a:t>WEL COME</a:t>
            </a:r>
          </a:p>
          <a:p>
            <a:pPr algn="ctr">
              <a:defRPr/>
            </a:pPr>
            <a:r>
              <a:rPr lang="en-US" sz="7200" b="1" kern="0" dirty="0">
                <a:ln w="69850" cap="flat"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itchFamily="18" charset="0"/>
                <a:ea typeface="+mj-ea"/>
                <a:cs typeface="+mj-cs"/>
              </a:rPr>
              <a:t>TO</a:t>
            </a:r>
          </a:p>
          <a:p>
            <a:pPr algn="ctr">
              <a:defRPr/>
            </a:pPr>
            <a:r>
              <a:rPr lang="en-US" sz="6000" b="1" kern="0" dirty="0" smtClean="0">
                <a:ln w="69850" cap="flat"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itchFamily="18" charset="0"/>
                <a:ea typeface="+mj-ea"/>
                <a:cs typeface="+mj-cs"/>
              </a:rPr>
              <a:t>SMART INDIAN SHOP</a:t>
            </a:r>
            <a:endParaRPr lang="en-US" sz="6000" b="1" kern="0" dirty="0">
              <a:ln w="69850" cap="flat">
                <a:solidFill>
                  <a:schemeClr val="tx1"/>
                </a:solidFill>
              </a:ln>
              <a:solidFill>
                <a:srgbClr val="FF0000"/>
              </a:solidFill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6338" y="73025"/>
            <a:ext cx="1770062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i-IN" sz="1400" b="1" dirty="0">
                <a:solidFill>
                  <a:srgbClr val="FF0000"/>
                </a:solidFill>
                <a:latin typeface="Agency FB" pitchFamily="34" charset="0"/>
              </a:rPr>
              <a:t> </a:t>
            </a:r>
            <a:r>
              <a:rPr lang="en-US" sz="1400" b="1" dirty="0">
                <a:solidFill>
                  <a:srgbClr val="FF0000"/>
                </a:solidFill>
                <a:latin typeface="Agency FB" pitchFamily="34" charset="0"/>
              </a:rPr>
              <a:t>II  </a:t>
            </a:r>
            <a:r>
              <a:rPr lang="hi-IN" sz="1400" b="1" dirty="0">
                <a:solidFill>
                  <a:srgbClr val="FF0000"/>
                </a:solidFill>
                <a:latin typeface="Agency FB" pitchFamily="34" charset="0"/>
              </a:rPr>
              <a:t>श्री गणेशाय नमः</a:t>
            </a:r>
            <a:r>
              <a:rPr lang="en-US" sz="1400" b="1" dirty="0">
                <a:solidFill>
                  <a:srgbClr val="FF0000"/>
                </a:solidFill>
                <a:latin typeface="Agency FB" pitchFamily="34" charset="0"/>
              </a:rPr>
              <a:t> II</a:t>
            </a:r>
            <a:endParaRPr lang="hi-IN" sz="1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76C4-8F6E-4D00-9C47-665A84C8768F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www.smartindianshopcom</a:t>
            </a:r>
            <a:endParaRPr lang="en-US" dirty="0"/>
          </a:p>
        </p:txBody>
      </p:sp>
      <p:pic>
        <p:nvPicPr>
          <p:cNvPr id="1027" name="Picture 3" descr="E:\SMART INDIA SHOPPING\logo 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43494"/>
            <a:ext cx="3048000" cy="1109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Users\MAYANK BEDI\Desktop\Presentation\people-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1054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slide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50" y="1951038"/>
            <a:ext cx="31988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lock-292x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0668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8" descr="slide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07446">
            <a:off x="5435600" y="2205038"/>
            <a:ext cx="3252788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 rot="5400000">
            <a:off x="3407569" y="3602831"/>
            <a:ext cx="2165350" cy="446088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Freedom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chemeClr val="tx1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egoe Print" pitchFamily="2" charset="0"/>
              </a:rPr>
              <a:t>Do You Wish to Have Time Freedom?</a:t>
            </a:r>
          </a:p>
          <a:p>
            <a:pPr algn="ctr"/>
            <a:r>
              <a:rPr lang="en-US" sz="1200" b="1" dirty="0">
                <a:solidFill>
                  <a:srgbClr val="7030A0"/>
                </a:solidFill>
                <a:latin typeface="Tahoma" pitchFamily="34" charset="0"/>
              </a:rPr>
              <a:t>(Spend Quality time with Your Family and go on Frequent Vacation to Your Favorite Holiday Destinations)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867400" y="6172200"/>
            <a:ext cx="2590800" cy="384048"/>
          </a:xfrm>
        </p:spPr>
        <p:txBody>
          <a:bodyPr/>
          <a:lstStyle/>
          <a:p>
            <a:fld id="{B28679B2-0BF1-41EE-B4CC-9A696A42328B}" type="datetime2">
              <a:rPr lang="en-US" smtClean="0"/>
              <a:pPr/>
              <a:t>Thursday, September 24, 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ASH R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chemeClr val="tx1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Segoe Print" pitchFamily="2" charset="0"/>
              </a:rPr>
              <a:t>Do You Wish to Have Money Freedom?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  <a:latin typeface="Tahoma" pitchFamily="34" charset="0"/>
              </a:rPr>
              <a:t>(Look beyond Just Survival &amp; Have enough Financial Resources to Live a Quality Life without Stress)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4CFE-1AE7-4D50-ADF6-4B1C6C02FB80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051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(Child’s Education</a:t>
            </a:r>
            <a:r>
              <a:rPr lang="en-US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36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1" name="Picture 4" descr="C:\Users\MAYANK BEDI\Desktop\Presentation\people-2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Segoe Print" pitchFamily="2" charset="0"/>
              </a:rPr>
              <a:t>Do You Wish To Send Your Child to Top Institute?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AD9DA2-EB81-4A0D-ADB2-3A0C5A79BE71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Users\MAYANK BEDI\Desktop\Presentation\girl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914400"/>
            <a:ext cx="911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0" y="4572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ahoma" pitchFamily="34" charset="0"/>
                <a:ea typeface="Helvetica"/>
                <a:cs typeface="Tahoma" pitchFamily="34" charset="0"/>
              </a:rPr>
              <a:t>(Child’s Marriage)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-381000" y="76200"/>
            <a:ext cx="9982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Segoe Print" pitchFamily="2" charset="0"/>
              </a:rPr>
              <a:t>Do You Wish to have Best Plan for Child’s Marriage?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86B-4AE8-4D4B-9B68-BFD413BDC6EA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kern="0" dirty="0">
                <a:solidFill>
                  <a:srgbClr val="FFFF00"/>
                </a:solidFill>
                <a:latin typeface="Cooper Black" pitchFamily="18" charset="0"/>
                <a:ea typeface="+mj-ea"/>
                <a:cs typeface="+mj-cs"/>
              </a:rPr>
              <a:t>Total Cost Rs. 100,00,000 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If You Save 50,000 Per Month…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514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Rs. 50,000 X 12 Month = 6,00,000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429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Rs. 6,00,000 X 10 Years = 60,00,000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06914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Do You Earn </a:t>
            </a:r>
            <a:endParaRPr lang="en-US" sz="4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Rs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. 50,000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Per Month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562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kern="0" dirty="0">
                <a:solidFill>
                  <a:srgbClr val="FFC000"/>
                </a:solidFill>
                <a:latin typeface="High Tower Text" pitchFamily="18" charset="0"/>
                <a:ea typeface="+mj-ea"/>
                <a:cs typeface="+mj-cs"/>
              </a:rPr>
              <a:t>What About Your Dreams 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2C0-DAD9-46B5-8651-6CB1384ACA6E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172200"/>
            <a:ext cx="3581400" cy="384048"/>
          </a:xfrm>
        </p:spPr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0"/>
            <a:ext cx="365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solidFill>
                  <a:srgbClr val="56D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  <a:cs typeface="+mn-cs"/>
              </a:rPr>
              <a:t>Dreams </a:t>
            </a:r>
            <a:r>
              <a:rPr lang="en-US" sz="9600" b="1" dirty="0" smtClean="0">
                <a:ln w="11430"/>
                <a:solidFill>
                  <a:srgbClr val="56D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  <a:cs typeface="+mn-cs"/>
              </a:rPr>
              <a:t>???</a:t>
            </a:r>
            <a:endParaRPr lang="en-US" sz="9600" b="1" dirty="0">
              <a:ln w="11430"/>
              <a:solidFill>
                <a:srgbClr val="56DC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doni MT Black" pitchFamily="18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F0181C-9DDB-40B0-B846-998845902209}" type="datetime2">
              <a:rPr lang="en-US" smtClean="0"/>
              <a:pPr/>
              <a:t>Thursday, September 24, 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http://apnnews.com/wp-content/uploads/2012/02/Rupee3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4114800"/>
            <a:ext cx="5562601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  <a:cs typeface="Helvetica" charset="0"/>
              </a:rPr>
              <a:t>Have You Big Bank Balance?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ＭＳ Ｐゴシック" charset="-128"/>
              <a:cs typeface="Helvetica" charset="0"/>
            </a:endParaRPr>
          </a:p>
        </p:txBody>
      </p:sp>
      <p:pic>
        <p:nvPicPr>
          <p:cNvPr id="26628" name="Picture 39" descr="credit-cards_6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638" y="0"/>
            <a:ext cx="446246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0"/>
            <a:ext cx="4708525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“</a:t>
            </a:r>
            <a:r>
              <a:rPr lang="en-US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Mana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ke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Paisa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Khuda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nahi,Lekin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Dosto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yeh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Khuda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se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kam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bhi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nahi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………….!!”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791200" y="6172200"/>
            <a:ext cx="2590800" cy="384048"/>
          </a:xfrm>
        </p:spPr>
        <p:txBody>
          <a:bodyPr/>
          <a:lstStyle/>
          <a:p>
            <a:fld id="{04017727-4A2D-47DA-B331-840A80EE6423}" type="datetime2">
              <a:rPr lang="en-US" smtClean="0"/>
              <a:pPr/>
              <a:t>Thursday, September 24, 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" y="419100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0" b="1" dirty="0">
                <a:solidFill>
                  <a:srgbClr val="002060"/>
                </a:solidFill>
                <a:latin typeface="Cooper Black" pitchFamily="18" charset="0"/>
              </a:rPr>
              <a:t>Plan??</a:t>
            </a:r>
          </a:p>
        </p:txBody>
      </p:sp>
      <p:sp>
        <p:nvSpPr>
          <p:cNvPr id="27651" name="Rectangle 15"/>
          <p:cNvSpPr>
            <a:spLocks noChangeArrowheads="1"/>
          </p:cNvSpPr>
          <p:nvPr/>
        </p:nvSpPr>
        <p:spPr bwMode="auto">
          <a:xfrm>
            <a:off x="0" y="3429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lonna MT" pitchFamily="82" charset="0"/>
              </a:rPr>
              <a:t>But, what is your </a:t>
            </a:r>
          </a:p>
        </p:txBody>
      </p:sp>
      <p:pic>
        <p:nvPicPr>
          <p:cNvPr id="26634" name="Picture 10" descr="http://upload.wikimedia.org/wikipedia/commons/1/1b/Big_Ten_Conference_logo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7400" y="2286000"/>
            <a:ext cx="4829175" cy="187642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6B0C-4C02-4862-ABAA-4C099BF69B89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0" y="3429000"/>
            <a:ext cx="2895600" cy="11387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Tx/>
              <a:buChar char="•"/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 Individual effort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Tx/>
              <a:buChar char="•"/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 Active Income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Tx/>
              <a:buChar char="•"/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 Limited Earning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019800" y="3357027"/>
            <a:ext cx="3124200" cy="11387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Tx/>
              <a:buChar char="•"/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 Team work</a:t>
            </a:r>
          </a:p>
          <a:p>
            <a:pPr algn="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Tx/>
              <a:buChar char="•"/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 Passive Income</a:t>
            </a:r>
          </a:p>
          <a:p>
            <a:pPr algn="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Tx/>
              <a:buChar char="•"/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 Unlimited Earning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6248400"/>
            <a:ext cx="9144000" cy="523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Become a Business Owner where People work for you.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308074">
            <a:off x="2660650" y="3595688"/>
            <a:ext cx="3771900" cy="1168400"/>
            <a:chOff x="1812" y="2054"/>
            <a:chExt cx="2376" cy="552"/>
          </a:xfrm>
        </p:grpSpPr>
        <p:pic>
          <p:nvPicPr>
            <p:cNvPr id="28701" name="Picture 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12" y="2054"/>
              <a:ext cx="2377" cy="5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702" name="Text Box 13"/>
            <p:cNvSpPr txBox="1">
              <a:spLocks noChangeArrowheads="1"/>
            </p:cNvSpPr>
            <p:nvPr/>
          </p:nvSpPr>
          <p:spPr bwMode="auto">
            <a:xfrm rot="10800000">
              <a:off x="1923" y="2487"/>
              <a:ext cx="1" cy="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2388" y="2525713"/>
            <a:ext cx="1792287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7188" y="4044950"/>
            <a:ext cx="1487487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2938" y="2419350"/>
            <a:ext cx="1687512" cy="173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5600" y="4151313"/>
            <a:ext cx="1914525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57663" y="2239963"/>
            <a:ext cx="719137" cy="4011612"/>
            <a:chOff x="2822" y="1382"/>
            <a:chExt cx="453" cy="1896"/>
          </a:xfrm>
        </p:grpSpPr>
        <p:pic>
          <p:nvPicPr>
            <p:cNvPr id="28699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22" y="1382"/>
              <a:ext cx="454" cy="18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700" name="Text Box 10"/>
            <p:cNvSpPr txBox="1">
              <a:spLocks noChangeArrowheads="1"/>
            </p:cNvSpPr>
            <p:nvPr/>
          </p:nvSpPr>
          <p:spPr bwMode="auto">
            <a:xfrm>
              <a:off x="2928" y="1476"/>
              <a:ext cx="1" cy="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2305050"/>
            <a:ext cx="1524000" cy="409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35500" y="2311400"/>
            <a:ext cx="1498600" cy="408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0" y="1435100"/>
            <a:ext cx="2895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FFFF"/>
                </a:solidFill>
              </a:rPr>
              <a:t>E = EMPLOYEE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You have a 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Job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4711700"/>
            <a:ext cx="3084513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FFFF"/>
                </a:solidFill>
              </a:rPr>
              <a:t>S = SELF EMPLOYED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Your own 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Job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9800" y="1435100"/>
            <a:ext cx="31242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FFFF"/>
                </a:solidFill>
              </a:rPr>
              <a:t>B = BUSINESS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You own a system &amp; People work for you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4751388"/>
            <a:ext cx="30480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FFFF"/>
                </a:solidFill>
              </a:rPr>
              <a:t>I = INVESTMENT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Money works for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You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2819400"/>
            <a:ext cx="317581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Common in both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43600" y="2819400"/>
            <a:ext cx="32004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Common in both</a:t>
            </a:r>
          </a:p>
        </p:txBody>
      </p:sp>
      <p:sp>
        <p:nvSpPr>
          <p:cNvPr id="61" name="Curved Down Arrow 60"/>
          <p:cNvSpPr/>
          <p:nvPr/>
        </p:nvSpPr>
        <p:spPr>
          <a:xfrm>
            <a:off x="3276600" y="1371600"/>
            <a:ext cx="2362200" cy="609600"/>
          </a:xfrm>
          <a:prstGeom prst="curvedDownArrow">
            <a:avLst>
              <a:gd name="adj1" fmla="val 50000"/>
              <a:gd name="adj2" fmla="val 121009"/>
              <a:gd name="adj3" fmla="val 275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466725"/>
            <a:ext cx="31242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 Then what to do?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270250" y="1905000"/>
            <a:ext cx="226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Want to Switch?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6508-E029-4F08-81DA-0D612A38C75F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482600"/>
            <a:ext cx="60198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FFFF00"/>
                </a:solidFill>
              </a:rPr>
              <a:t>There are 4 ways to earn Money</a:t>
            </a:r>
          </a:p>
        </p:txBody>
      </p:sp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5" grpId="0"/>
      <p:bldP spid="56" grpId="0"/>
      <p:bldP spid="57" grpId="0"/>
      <p:bldP spid="58" grpId="0"/>
      <p:bldP spid="61" grpId="0" animBg="1"/>
      <p:bldP spid="66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635500"/>
            <a:ext cx="9144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Helvetica"/>
                <a:cs typeface="Helvetica"/>
              </a:rPr>
              <a:t>Well, now that you are here, may be you need some help!!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Helvetica"/>
                <a:cs typeface="Helvetica"/>
              </a:rPr>
              <a:t>Let me share with you </a:t>
            </a:r>
            <a:r>
              <a:rPr lang="en-US" sz="2800" b="1" dirty="0" smtClean="0">
                <a:solidFill>
                  <a:schemeClr val="bg1"/>
                </a:solidFill>
                <a:latin typeface="Lucida Calligraphy" pitchFamily="66" charset="0"/>
                <a:ea typeface="Helvetica"/>
                <a:cs typeface="Helvetica"/>
              </a:rPr>
              <a:t>Our Speed Plan</a:t>
            </a:r>
            <a:endParaRPr lang="en-US" sz="2800" b="1" dirty="0">
              <a:solidFill>
                <a:schemeClr val="bg1"/>
              </a:solidFill>
              <a:latin typeface="Lucida Calligraphy" pitchFamily="66" charset="0"/>
              <a:ea typeface="Helvetica"/>
              <a:cs typeface="Helvetica"/>
            </a:endParaRP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Lucida Calligraphy" pitchFamily="66" charset="0"/>
                <a:ea typeface="Helvetica"/>
                <a:cs typeface="Helvetic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ucida Calligraphy" pitchFamily="66" charset="0"/>
                <a:ea typeface="Helvetica"/>
                <a:cs typeface="Helvetica"/>
              </a:rPr>
              <a:t>to help you </a:t>
            </a:r>
            <a:r>
              <a:rPr lang="en-US" sz="3600" b="1" dirty="0">
                <a:solidFill>
                  <a:schemeClr val="bg1"/>
                </a:solidFill>
                <a:latin typeface="Lucida Calligraphy" pitchFamily="66" charset="0"/>
                <a:ea typeface="Helvetica"/>
                <a:cs typeface="Helvetica"/>
              </a:rPr>
              <a:t>Achieve Your Dreams!!</a:t>
            </a:r>
          </a:p>
        </p:txBody>
      </p:sp>
      <p:pic>
        <p:nvPicPr>
          <p:cNvPr id="29699" name="Picture 4" descr="C:\Users\MAYANK BEDI\Desktop\Presentation\dr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723900"/>
            <a:ext cx="4906963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37A4-CC58-4298-B953-4660F8B99935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3581400" cy="384048"/>
          </a:xfrm>
        </p:spPr>
        <p:txBody>
          <a:bodyPr/>
          <a:lstStyle/>
          <a:p>
            <a:r>
              <a:rPr lang="en-US" dirty="0" smtClean="0"/>
              <a:t>www.smartindianshop.com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kern="0" dirty="0" smtClean="0">
                <a:ln w="69850" cap="flat"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Black" pitchFamily="18" charset="0"/>
              </a:rPr>
              <a:t>LIFE  CHANGING</a:t>
            </a:r>
          </a:p>
          <a:p>
            <a:pPr algn="ctr">
              <a:defRPr/>
            </a:pPr>
            <a:r>
              <a:rPr lang="en-US" sz="6600" b="1" kern="0" dirty="0" smtClean="0">
                <a:ln w="69850" cap="flat"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Black" pitchFamily="18" charset="0"/>
              </a:rPr>
              <a:t>BUSINESS</a:t>
            </a:r>
          </a:p>
          <a:p>
            <a:pPr algn="ctr">
              <a:defRPr/>
            </a:pPr>
            <a:r>
              <a:rPr lang="en-US" sz="6600" b="1" kern="0" dirty="0" smtClean="0">
                <a:ln w="69850" cap="flat"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Black" pitchFamily="18" charset="0"/>
              </a:rPr>
              <a:t>OPPORTUNITY</a:t>
            </a:r>
            <a:endParaRPr lang="en-US" sz="5400" b="1" kern="0" dirty="0">
              <a:ln w="69850" cap="flat">
                <a:solidFill>
                  <a:schemeClr val="tx1"/>
                </a:solidFill>
              </a:ln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A6EB-B029-44F9-B935-A80D946BB784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www.smartindianshopcom</a:t>
            </a:r>
            <a:endParaRPr lang="en-US" dirty="0"/>
          </a:p>
        </p:txBody>
      </p:sp>
      <p:pic>
        <p:nvPicPr>
          <p:cNvPr id="7" name="Picture 3" descr="E:\SMART INDIA SHOPPING\logo 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4894"/>
            <a:ext cx="3048000" cy="1109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3838"/>
            <a:ext cx="9161463" cy="14700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rgbClr val="FF0000"/>
                </a:solidFill>
                <a:ea typeface="ＭＳ Ｐゴシック" pitchFamily="34" charset="-128"/>
              </a:rPr>
              <a:t>     </a:t>
            </a:r>
            <a:r>
              <a:rPr lang="en-US" sz="96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96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en-US" sz="9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572000"/>
            <a:ext cx="6769100" cy="685800"/>
          </a:xfrm>
        </p:spPr>
        <p:txBody>
          <a:bodyPr/>
          <a:lstStyle/>
          <a:p>
            <a:pPr algn="l">
              <a:spcBef>
                <a:spcPct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E1E529"/>
                </a:solidFill>
                <a:latin typeface="Algerian" pitchFamily="82" charset="0"/>
              </a:rPr>
              <a:t>  </a:t>
            </a:r>
            <a:r>
              <a:rPr lang="en-US" b="1" dirty="0" smtClean="0">
                <a:solidFill>
                  <a:srgbClr val="E1E529"/>
                </a:solidFill>
                <a:latin typeface="Algerian" pitchFamily="82" charset="0"/>
              </a:rPr>
              <a:t> A </a:t>
            </a:r>
            <a:r>
              <a:rPr lang="en-US" b="1" dirty="0">
                <a:solidFill>
                  <a:srgbClr val="E1E529"/>
                </a:solidFill>
                <a:latin typeface="Algerian" pitchFamily="82" charset="0"/>
              </a:rPr>
              <a:t>LIFE </a:t>
            </a:r>
            <a:r>
              <a:rPr lang="en-US" b="1" dirty="0" smtClean="0">
                <a:solidFill>
                  <a:srgbClr val="E1E529"/>
                </a:solidFill>
                <a:latin typeface="Algerian" pitchFamily="82" charset="0"/>
              </a:rPr>
              <a:t>CHANGING</a:t>
            </a:r>
            <a:r>
              <a:rPr lang="en-US" sz="3600" b="1" dirty="0" smtClean="0">
                <a:solidFill>
                  <a:srgbClr val="E1E529"/>
                </a:solidFill>
                <a:latin typeface="Algerian" pitchFamily="82" charset="0"/>
              </a:rPr>
              <a:t> </a:t>
            </a:r>
            <a:r>
              <a:rPr lang="en-US" b="1" dirty="0" smtClean="0">
                <a:solidFill>
                  <a:srgbClr val="E1E529"/>
                </a:solidFill>
                <a:latin typeface="Algerian" pitchFamily="82" charset="0"/>
              </a:rPr>
              <a:t>BUSINESS</a:t>
            </a:r>
            <a:r>
              <a:rPr lang="en-US" sz="3600" b="1" dirty="0" smtClean="0">
                <a:solidFill>
                  <a:srgbClr val="E1E529"/>
                </a:solidFill>
                <a:latin typeface="Algerian" pitchFamily="82" charset="0"/>
              </a:rPr>
              <a:t> </a:t>
            </a:r>
            <a:r>
              <a:rPr lang="en-US" b="1" dirty="0" smtClean="0">
                <a:solidFill>
                  <a:srgbClr val="E1E529"/>
                </a:solidFill>
                <a:latin typeface="Algerian" pitchFamily="82" charset="0"/>
              </a:rPr>
              <a:t>OPPORTUNITY</a:t>
            </a:r>
            <a:endParaRPr lang="en-US" b="1" dirty="0">
              <a:solidFill>
                <a:srgbClr val="E1E529"/>
              </a:solidFill>
              <a:latin typeface="Algerian" pitchFamily="82" charset="0"/>
            </a:endParaRPr>
          </a:p>
          <a:p>
            <a:pPr>
              <a:buFont typeface="Arial" charset="0"/>
              <a:buNone/>
              <a:defRPr/>
            </a:pPr>
            <a:endParaRPr lang="en-US" sz="3600" dirty="0"/>
          </a:p>
        </p:txBody>
      </p:sp>
      <p:pic>
        <p:nvPicPr>
          <p:cNvPr id="30724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76800"/>
            <a:ext cx="12192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876800"/>
            <a:ext cx="12192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2590800" y="26035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rgbClr val="FF0000"/>
                </a:solidFill>
                <a:latin typeface="Cooper Black" pitchFamily="18" charset="0"/>
              </a:rPr>
              <a:t>“ </a:t>
            </a:r>
            <a:r>
              <a:rPr lang="en-IN" sz="3600" u="sng" dirty="0" smtClean="0">
                <a:solidFill>
                  <a:srgbClr val="FF0000"/>
                </a:solidFill>
                <a:latin typeface="Cooper Black" pitchFamily="18" charset="0"/>
              </a:rPr>
              <a:t>Welcome </a:t>
            </a:r>
            <a:r>
              <a:rPr lang="en-IN" sz="3600" u="sng" dirty="0">
                <a:solidFill>
                  <a:srgbClr val="FF0000"/>
                </a:solidFill>
                <a:latin typeface="Cooper Black" pitchFamily="18" charset="0"/>
              </a:rPr>
              <a:t>To”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4001869"/>
            <a:ext cx="5638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  <a:cs typeface="+mn-cs"/>
              </a:rPr>
              <a:t>www.smartindianshop.com</a:t>
            </a:r>
            <a:endParaRPr lang="en-US" sz="3600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latin typeface="Impact" pitchFamily="34" charset="0"/>
              <a:cs typeface="+mn-cs"/>
            </a:endParaRP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2743200" y="51816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Forte" pitchFamily="66" charset="0"/>
              </a:rPr>
              <a:t>Contact</a:t>
            </a:r>
            <a:r>
              <a:rPr lang="en-US" b="1" u="sng" dirty="0">
                <a:solidFill>
                  <a:srgbClr val="FFFF00"/>
                </a:solidFill>
                <a:latin typeface="Forte" pitchFamily="66" charset="0"/>
              </a:rPr>
              <a:t>~ +</a:t>
            </a:r>
            <a:r>
              <a:rPr lang="en-US" sz="2400" b="1" u="sng" dirty="0" smtClean="0">
                <a:solidFill>
                  <a:srgbClr val="FFFF00"/>
                </a:solidFill>
                <a:latin typeface="Eras Bold ITC" pitchFamily="34" charset="0"/>
              </a:rPr>
              <a:t>91-7044191339 </a:t>
            </a:r>
            <a:endParaRPr lang="en-US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2536-95B5-4AD0-88B2-BC8A20F39DAB}" type="datetime2">
              <a:rPr lang="en-US" smtClean="0"/>
              <a:pPr/>
              <a:t>Thursday, September 24,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2483" y="30390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" name="Picture 3" descr="E:\SMART INDIA SHOPPING\logo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1863" y="1828800"/>
            <a:ext cx="2931737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lan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200400"/>
            <a:ext cx="29067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685800"/>
            <a:ext cx="1447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0574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spc="300" dirty="0">
                <a:solidFill>
                  <a:srgbClr val="C00000"/>
                </a:solidFill>
                <a:latin typeface="Berlin Sans FB Demi" pitchFamily="34" charset="0"/>
                <a:cs typeface="+mn-cs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6D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Presents A Life Changing Business Opportunity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1295400"/>
            <a:ext cx="6096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  <a:cs typeface="+mn-cs"/>
              </a:rPr>
              <a:t>www.smartindianshop.com</a:t>
            </a:r>
            <a:endParaRPr lang="en-US" sz="3600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latin typeface="Impact" pitchFamily="34" charset="0"/>
              <a:cs typeface="+mn-cs"/>
            </a:endParaRPr>
          </a:p>
        </p:txBody>
      </p:sp>
      <p:pic>
        <p:nvPicPr>
          <p:cNvPr id="31751" name="Picture 8" descr="C:\Documents and Settings\ACER\My Documents\tiger_walki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173537"/>
            <a:ext cx="2057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" descr="C:\Documents and Settings\ACER\My Documents\My Pictures\mONAvIE IMAGE\agel-india_re_md_wht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62964">
            <a:off x="690076" y="2925936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33600" y="3389293"/>
            <a:ext cx="4038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latin typeface="Lucida Calligraphy" pitchFamily="66" charset="0"/>
              </a:rPr>
              <a:t>The Right Company</a:t>
            </a:r>
            <a:r>
              <a:rPr lang="en-US" sz="2800" dirty="0">
                <a:solidFill>
                  <a:srgbClr val="FFFF00"/>
                </a:solidFill>
                <a:latin typeface="Lucida Calligraphy" pitchFamily="66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Lucida Calligraphy" pitchFamily="66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Lucida Calligraphy" pitchFamily="66" charset="0"/>
              </a:rPr>
              <a:t>The Right Product</a:t>
            </a:r>
            <a:endParaRPr lang="en-US" sz="2800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410200"/>
            <a:ext cx="441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Lucida Calligraphy" pitchFamily="66" charset="0"/>
              </a:rPr>
              <a:t>***The Right Timing</a:t>
            </a:r>
            <a:endParaRPr lang="en-US" sz="24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4876800"/>
            <a:ext cx="4575175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Lucida Calligraphy" pitchFamily="66" charset="0"/>
              </a:rPr>
              <a:t>***The Right Leadership</a:t>
            </a:r>
            <a:endParaRPr lang="en-US" sz="20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343400"/>
            <a:ext cx="510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Lucida Calligraphy" pitchFamily="66" charset="0"/>
              </a:rPr>
              <a:t>*** The Right Compensation</a:t>
            </a:r>
            <a:endParaRPr lang="en-US" sz="24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863-5242-450B-B34E-8AC4D88D3A34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2133600" y="6321552"/>
            <a:ext cx="3581400" cy="384048"/>
          </a:xfrm>
        </p:spPr>
        <p:txBody>
          <a:bodyPr/>
          <a:lstStyle/>
          <a:p>
            <a:r>
              <a:rPr lang="en-US" dirty="0" smtClean="0"/>
              <a:t>www.smartindianshop.com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72483" y="22860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" name="Picture 3" descr="E:\SMART INDIA SHOPPING\logo 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99" y="5867400"/>
            <a:ext cx="2590801" cy="9427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76400" y="1106269"/>
            <a:ext cx="57912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</a:rPr>
              <a:t>www.smartindianshop</a:t>
            </a: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  <a:cs typeface="+mn-cs"/>
              </a:rPr>
              <a:t>.com</a:t>
            </a:r>
            <a:endParaRPr lang="en-US" sz="3600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latin typeface="Impact" pitchFamily="34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057400"/>
            <a:ext cx="8763000" cy="3733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1700" b="1" dirty="0" smtClean="0">
                <a:solidFill>
                  <a:srgbClr val="FF0000"/>
                </a:solidFill>
                <a:latin typeface="Lucida Calligraphy" pitchFamily="66" charset="0"/>
              </a:rPr>
              <a:t>About Us:-</a:t>
            </a:r>
            <a:endParaRPr lang="en-US" sz="17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B463-8787-40B6-ADAA-F1EDAAE1DB06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14400" y="2196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05000" y="2286000"/>
            <a:ext cx="6858000" cy="329320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Arial" pitchFamily="34" charset="0"/>
              </a:rPr>
              <a:t>To make people Healthy To make people Wealthy"</a:t>
            </a:r>
            <a:endParaRPr kumimoji="0" lang="en-US" sz="1600" b="1" i="1" u="none" strike="noStrike" cap="none" normalizeH="0" baseline="0" dirty="0" smtClean="0">
              <a:ln>
                <a:noFill/>
              </a:ln>
              <a:effectLst/>
              <a:latin typeface="Tempus Sans ITC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600" b="1" i="1" u="none" strike="noStrike" cap="none" normalizeH="0" baseline="0" dirty="0" smtClean="0">
              <a:ln>
                <a:noFill/>
              </a:ln>
              <a:effectLst/>
              <a:latin typeface="Tempus Sans ITC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Arial" pitchFamily="34" charset="0"/>
              </a:rPr>
              <a:t>To provide natural, high quality, daily consumable, rejuvenating health product at reasonable prices. Product which everyone wants, everyone needs and everyone loves.</a:t>
            </a:r>
            <a:endParaRPr kumimoji="0" lang="en-US" sz="1600" b="1" i="1" u="none" strike="noStrike" cap="none" normalizeH="0" baseline="0" dirty="0" smtClean="0">
              <a:ln>
                <a:noFill/>
              </a:ln>
              <a:effectLst/>
              <a:latin typeface="Tempus Sans ITC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600" b="1" i="1" u="none" strike="noStrike" cap="none" normalizeH="0" baseline="0" dirty="0" smtClean="0">
              <a:ln>
                <a:noFill/>
              </a:ln>
              <a:effectLst/>
              <a:latin typeface="Tempus Sans ITC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Arial" pitchFamily="34" charset="0"/>
              </a:rPr>
              <a:t>To provide a simple &amp; best business plan. To provide an outstanding opportunity for those who want to build a better lifestyle for themselves and their families.</a:t>
            </a:r>
            <a:endParaRPr kumimoji="0" lang="en-US" sz="1600" b="1" i="1" u="none" strike="noStrike" cap="none" normalizeH="0" baseline="0" dirty="0" smtClean="0">
              <a:ln>
                <a:noFill/>
              </a:ln>
              <a:effectLst/>
              <a:latin typeface="Tempus Sans ITC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600" b="1" i="1" u="none" strike="noStrike" cap="none" normalizeH="0" baseline="0" dirty="0" smtClean="0">
              <a:ln>
                <a:noFill/>
              </a:ln>
              <a:effectLst/>
              <a:latin typeface="Tempus Sans ITC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Arial" pitchFamily="34" charset="0"/>
              </a:rPr>
              <a:t>To provide equal opportunity to all sections of the society. To become the biggest direct selling organization in India and changing the lives of those who believe in it.</a:t>
            </a:r>
            <a:endParaRPr kumimoji="0" lang="en-US" sz="1600" b="1" i="1" u="none" strike="noStrike" cap="none" normalizeH="0" baseline="0" dirty="0" smtClean="0">
              <a:ln>
                <a:noFill/>
              </a:ln>
              <a:effectLst/>
              <a:latin typeface="Tempus Sans ITC" pitchFamily="82" charset="0"/>
              <a:cs typeface="Arial" pitchFamily="34" charset="0"/>
            </a:endParaRPr>
          </a:p>
        </p:txBody>
      </p:sp>
      <p:pic>
        <p:nvPicPr>
          <p:cNvPr id="14" name="Picture 3" descr="E:\SMART INDIA SHOPPING\logo 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5867400"/>
            <a:ext cx="2590801" cy="9427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600200"/>
            <a:ext cx="9144000" cy="533400"/>
          </a:xfrm>
          <a:prstGeom prst="rect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txBody>
          <a:bodyPr anchor="ctr"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Powerful  Management Team of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Smart Indian Shop</a:t>
            </a:r>
            <a:endParaRPr lang="en-US" sz="3200" dirty="0">
              <a:ln w="11430"/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990600"/>
            <a:ext cx="73914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www.smartindianshop</a:t>
            </a: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.com</a:t>
            </a:r>
            <a:endParaRPr lang="en-US" sz="3600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47127F-C4B0-43B3-B17C-4ABAEBC0CE93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2483" y="2196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10000" y="2895600"/>
            <a:ext cx="533400" cy="609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4953000" y="2895600"/>
            <a:ext cx="533400" cy="609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3733800" y="2286000"/>
            <a:ext cx="17526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CMD</a:t>
            </a:r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28800" y="3429000"/>
            <a:ext cx="2362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Director</a:t>
            </a:r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05400" y="3429000"/>
            <a:ext cx="22860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Director</a:t>
            </a:r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096000" y="3810000"/>
            <a:ext cx="533400" cy="609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Down Arrow 20"/>
          <p:cNvSpPr/>
          <p:nvPr/>
        </p:nvSpPr>
        <p:spPr>
          <a:xfrm>
            <a:off x="2743200" y="3810000"/>
            <a:ext cx="533400" cy="609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685800" y="4419600"/>
            <a:ext cx="77724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Company </a:t>
            </a:r>
            <a:r>
              <a:rPr lang="en-US" sz="2800" b="1" smtClean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Development Committee</a:t>
            </a:r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419600" y="4876800"/>
            <a:ext cx="533400" cy="609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1295400" y="5486400"/>
            <a:ext cx="69342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Leaders &amp; Distributors</a:t>
            </a:r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25" name="Picture 3" descr="E:\SMART INDIA SHOPPING\logo 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6006038"/>
            <a:ext cx="2209801" cy="8041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2362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Lucida Calligraphy" pitchFamily="66" charset="0"/>
              </a:rPr>
              <a:t>Certificates:-</a:t>
            </a:r>
          </a:p>
        </p:txBody>
      </p:sp>
      <p:sp>
        <p:nvSpPr>
          <p:cNvPr id="358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DC045F-38D0-4386-B3FB-E1217D13C274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48683" y="7620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3" descr="E:\SMART INDIA SHOPPING\logo 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5867400"/>
            <a:ext cx="2590801" cy="942740"/>
          </a:xfrm>
          <a:prstGeom prst="rect">
            <a:avLst/>
          </a:prstGeom>
          <a:noFill/>
        </p:spPr>
      </p:pic>
      <p:pic>
        <p:nvPicPr>
          <p:cNvPr id="1026" name="Picture 2" descr="E:\SMART INDIA SHOPPING\ISO of 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23993"/>
            <a:ext cx="3886200" cy="5324407"/>
          </a:xfrm>
          <a:prstGeom prst="rect">
            <a:avLst/>
          </a:prstGeom>
          <a:noFill/>
        </p:spPr>
      </p:pic>
      <p:pic>
        <p:nvPicPr>
          <p:cNvPr id="1028" name="Picture 4" descr="E:\SMART INDIA SHOPPING\PARTNERSHIP DEED &amp; DOCS\P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80" y="2286000"/>
            <a:ext cx="4172120" cy="26289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MART INDIA SHOPPING\SMART INDIAN SHOP PPT\JPG Format\Slide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</p:spPr>
      </p:pic>
      <p:sp>
        <p:nvSpPr>
          <p:cNvPr id="11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3962400" y="6203667"/>
            <a:ext cx="3581400" cy="384048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www.smartindianshop.com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Date Placeholder 10"/>
          <p:cNvSpPr>
            <a:spLocks noGrp="1"/>
          </p:cNvSpPr>
          <p:nvPr>
            <p:ph type="dt" sz="half" idx="14"/>
          </p:nvPr>
        </p:nvSpPr>
        <p:spPr>
          <a:xfrm>
            <a:off x="5791200" y="5867400"/>
            <a:ext cx="2590800" cy="384048"/>
          </a:xfrm>
        </p:spPr>
        <p:txBody>
          <a:bodyPr/>
          <a:lstStyle/>
          <a:p>
            <a:fld id="{491CCAEC-9DA5-40A8-AAA1-0EF8AC106304}" type="datetime2">
              <a:rPr lang="en-US" sz="1400" smtClean="0">
                <a:solidFill>
                  <a:srgbClr val="FF0000"/>
                </a:solidFill>
              </a:rPr>
              <a:pPr/>
              <a:t>Thursday, September 24, 2015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8305800" y="6181531"/>
            <a:ext cx="609600" cy="457200"/>
          </a:xfrm>
        </p:spPr>
        <p:txBody>
          <a:bodyPr/>
          <a:lstStyle/>
          <a:p>
            <a:fld id="{C8420415-13C9-4CB0-85BE-CD773869F53B}" type="slidenum">
              <a:rPr lang="en-US" smtClean="0">
                <a:solidFill>
                  <a:srgbClr val="FF0000"/>
                </a:solidFill>
              </a:rPr>
              <a:pPr/>
              <a:t>25</a:t>
            </a:fld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-800100" y="609600"/>
            <a:ext cx="5824538" cy="995363"/>
          </a:xfrm>
        </p:spPr>
        <p:txBody>
          <a:bodyPr anchor="t">
            <a:normAutofit fontScale="90000"/>
          </a:bodyPr>
          <a:lstStyle/>
          <a:p>
            <a:pPr algn="r" eaLnBrk="1" hangingPunct="1">
              <a:defRPr/>
            </a:pPr>
            <a:r>
              <a:rPr lang="en-US" sz="18000" dirty="0" smtClean="0">
                <a:solidFill>
                  <a:srgbClr val="66487D"/>
                </a:solidFill>
                <a:latin typeface="Century Gothic" pitchFamily="34" charset="0"/>
                <a:ea typeface="ＭＳ Ｐゴシック" pitchFamily="34" charset="-128"/>
              </a:rPr>
              <a:t>T</a:t>
            </a:r>
            <a:r>
              <a:rPr lang="en-US" sz="7200" dirty="0" smtClean="0">
                <a:solidFill>
                  <a:srgbClr val="66487D"/>
                </a:solidFill>
                <a:latin typeface="Century Gothic" pitchFamily="34" charset="0"/>
                <a:ea typeface="ＭＳ Ｐゴシック" pitchFamily="34" charset="-128"/>
              </a:rPr>
              <a:t>here are</a:t>
            </a:r>
            <a:r>
              <a:rPr lang="en-US" sz="7200" dirty="0" smtClean="0">
                <a:solidFill>
                  <a:srgbClr val="604A7B"/>
                </a:solidFill>
                <a:latin typeface="Century Gothic" pitchFamily="34" charset="0"/>
                <a:ea typeface="ＭＳ Ｐゴシック" pitchFamily="34" charset="-128"/>
              </a:rPr>
              <a:t/>
            </a:r>
            <a:br>
              <a:rPr lang="en-US" sz="7200" dirty="0" smtClean="0">
                <a:solidFill>
                  <a:srgbClr val="604A7B"/>
                </a:solidFill>
                <a:latin typeface="Century Gothic" pitchFamily="34" charset="0"/>
                <a:ea typeface="ＭＳ Ｐゴシック" pitchFamily="34" charset="-128"/>
              </a:rPr>
            </a:br>
            <a:r>
              <a:rPr lang="en-US" sz="7200" dirty="0" smtClean="0">
                <a:solidFill>
                  <a:srgbClr val="604A7B"/>
                </a:solidFill>
                <a:latin typeface="Century Gothic" pitchFamily="34" charset="0"/>
                <a:ea typeface="ＭＳ Ｐゴシック" pitchFamily="34" charset="-128"/>
              </a:rPr>
              <a:t/>
            </a:r>
            <a:br>
              <a:rPr lang="en-US" sz="7200" dirty="0" smtClean="0">
                <a:solidFill>
                  <a:srgbClr val="604A7B"/>
                </a:solidFill>
                <a:latin typeface="Century Gothic" pitchFamily="34" charset="0"/>
                <a:ea typeface="ＭＳ Ｐゴシック" pitchFamily="34" charset="-128"/>
              </a:rPr>
            </a:br>
            <a:r>
              <a:rPr lang="en-US" sz="7200" dirty="0" smtClean="0">
                <a:solidFill>
                  <a:srgbClr val="604A7B"/>
                </a:solidFill>
                <a:latin typeface="Century Gothic" pitchFamily="34" charset="0"/>
                <a:ea typeface="ＭＳ Ｐゴシック" pitchFamily="34" charset="-128"/>
              </a:rPr>
              <a:t/>
            </a:r>
            <a:br>
              <a:rPr lang="en-US" sz="7200" dirty="0" smtClean="0">
                <a:solidFill>
                  <a:srgbClr val="604A7B"/>
                </a:solidFill>
                <a:latin typeface="Century Gothic" pitchFamily="34" charset="0"/>
                <a:ea typeface="ＭＳ Ｐゴシック" pitchFamily="34" charset="-128"/>
              </a:rPr>
            </a:br>
            <a:endParaRPr lang="en-US" sz="7200" dirty="0" smtClean="0">
              <a:solidFill>
                <a:srgbClr val="604A7B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826208" y="2989263"/>
            <a:ext cx="580319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0" dirty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n-US" sz="13000" dirty="0" smtClean="0">
                <a:solidFill>
                  <a:srgbClr val="FF0000"/>
                </a:solidFill>
                <a:latin typeface="Century Gothic" pitchFamily="34" charset="0"/>
              </a:rPr>
              <a:t>oney</a:t>
            </a:r>
            <a:endParaRPr lang="en-US" sz="13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2512800" y="2674203"/>
            <a:ext cx="655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Many ways 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to make  </a:t>
            </a:r>
            <a:endParaRPr lang="en-US" sz="48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-1219200" y="4946650"/>
            <a:ext cx="49744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A6A6A6"/>
                </a:solidFill>
                <a:latin typeface="Century Gothic" pitchFamily="34" charset="0"/>
              </a:rPr>
              <a:t>	 </a:t>
            </a:r>
            <a:r>
              <a:rPr lang="en-US" sz="7200" dirty="0" smtClean="0">
                <a:solidFill>
                  <a:srgbClr val="A6A6A6"/>
                </a:solidFill>
                <a:latin typeface="Century Gothic" pitchFamily="34" charset="0"/>
              </a:rPr>
              <a:t>       </a:t>
            </a:r>
            <a:r>
              <a:rPr lang="en-US" sz="7200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with</a:t>
            </a:r>
            <a:endParaRPr lang="en-US" sz="72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013" y="1023938"/>
            <a:ext cx="8686800" cy="46037"/>
          </a:xfrm>
          <a:prstGeom prst="rect">
            <a:avLst/>
          </a:prstGeom>
          <a:solidFill>
            <a:srgbClr val="80D201"/>
          </a:solidFill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80000"/>
              </a:lnSpc>
              <a:defRPr/>
            </a:pPr>
            <a:endParaRPr lang="en-US" sz="60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CCAEC-9DA5-40A8-AAA1-0EF8AC106304}" type="datetime2">
              <a:rPr lang="en-US" smtClean="0"/>
              <a:pPr/>
              <a:t>Thursday, September 24,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2483" y="15240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5421868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www.smartindianshop.com</a:t>
            </a:r>
            <a:endParaRPr lang="en-IN" sz="2800" dirty="0"/>
          </a:p>
        </p:txBody>
      </p:sp>
      <p:pic>
        <p:nvPicPr>
          <p:cNvPr id="12" name="Picture 3" descr="E:\SMART INDIA SHOPPING\logo 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21" y="6019800"/>
            <a:ext cx="2171979" cy="7903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4191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sz="2600" b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Forteen </a:t>
            </a:r>
            <a:r>
              <a:rPr lang="en-US" sz="2600" b="1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types of Income:- </a:t>
            </a:r>
            <a:endParaRPr lang="en-US" sz="2600" b="1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286000" y="990600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9" name="Picture 3" descr="objective"/>
          <p:cNvPicPr>
            <a:picLocks noChangeAspect="1" noChangeArrowheads="1"/>
          </p:cNvPicPr>
          <p:nvPr/>
        </p:nvPicPr>
        <p:blipFill>
          <a:blip r:embed="rId7">
            <a:lum bright="38000" contrast="-30000"/>
          </a:blip>
          <a:srcRect/>
          <a:stretch>
            <a:fillRect/>
          </a:stretch>
        </p:blipFill>
        <p:spPr bwMode="auto">
          <a:xfrm>
            <a:off x="7162800" y="0"/>
            <a:ext cx="1981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CABF91-CAED-4C8A-9092-63C29B5A7A34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" y="7620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3" descr="E:\SMART INDIA SHOPPING\logo 1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199" y="2133600"/>
            <a:ext cx="2590801" cy="9427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MART INDIA SHOPPING\SMART INDIAN SHOP PPT\JPG Format\Slide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0"/>
            <a:ext cx="9042400" cy="6781800"/>
          </a:xfrm>
          <a:prstGeom prst="rect">
            <a:avLst/>
          </a:prstGeom>
          <a:noFill/>
        </p:spPr>
      </p:pic>
      <p:sp>
        <p:nvSpPr>
          <p:cNvPr id="14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52400" y="6248400"/>
            <a:ext cx="3581400" cy="38404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www.smartindianshop.com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4"/>
          </p:nvPr>
        </p:nvSpPr>
        <p:spPr>
          <a:xfrm>
            <a:off x="4114800" y="6245352"/>
            <a:ext cx="3581400" cy="384048"/>
          </a:xfrm>
        </p:spPr>
        <p:txBody>
          <a:bodyPr/>
          <a:lstStyle/>
          <a:p>
            <a:fld id="{42700032-EC5C-41F3-90B1-894DB23A2A0C}" type="datetime2">
              <a:rPr lang="en-US" sz="1600" smtClean="0">
                <a:solidFill>
                  <a:srgbClr val="FF0000"/>
                </a:solidFill>
              </a:rPr>
              <a:pPr/>
              <a:t>Thursday, September 24, 2015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382000" y="6172200"/>
            <a:ext cx="609600" cy="457200"/>
          </a:xfrm>
        </p:spPr>
        <p:txBody>
          <a:bodyPr/>
          <a:lstStyle/>
          <a:p>
            <a:fld id="{C8420415-13C9-4CB0-85BE-CD773869F53B}" type="slidenum">
              <a:rPr lang="en-US" smtClean="0">
                <a:solidFill>
                  <a:srgbClr val="FF0000"/>
                </a:solidFill>
              </a:rPr>
              <a:pPr/>
              <a:t>28</a:t>
            </a:fld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4465AF-DA0C-4EC5-8AD6-7C50980D15D0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5385" y="144959"/>
            <a:ext cx="6093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62000" y="848380"/>
            <a:ext cx="50292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2. Auto Pull</a:t>
            </a:r>
            <a:r>
              <a:rPr lang="en-US" sz="28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 Bonus:-</a:t>
            </a:r>
            <a:endParaRPr lang="en-US" sz="28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04801" y="1371600"/>
          <a:ext cx="7086600" cy="4206240"/>
        </p:xfrm>
        <a:graphic>
          <a:graphicData uri="http://schemas.openxmlformats.org/drawingml/2006/table">
            <a:tbl>
              <a:tblPr/>
              <a:tblGrid>
                <a:gridCol w="1482732"/>
                <a:gridCol w="1543007"/>
                <a:gridCol w="1672119"/>
                <a:gridCol w="2388742"/>
              </a:tblGrid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1" dirty="0">
                          <a:solidFill>
                            <a:srgbClr val="FFFF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LEVEL</a:t>
                      </a:r>
                      <a:endParaRPr lang="en-IN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1" dirty="0">
                          <a:solidFill>
                            <a:srgbClr val="FFFF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Members</a:t>
                      </a:r>
                      <a:endParaRPr lang="en-IN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1" dirty="0">
                          <a:solidFill>
                            <a:srgbClr val="FFFF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Bonus Rate</a:t>
                      </a:r>
                      <a:endParaRPr lang="en-IN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1" dirty="0">
                          <a:solidFill>
                            <a:srgbClr val="FFFF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Total Earn</a:t>
                      </a:r>
                      <a:endParaRPr lang="en-IN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Level- 1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Level- 2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Level- 3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Level- 4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3240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Level- 5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243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7290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Level- 6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729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14580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Level- 7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2187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43740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Level- 8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6561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98415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Level- 9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19683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295245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Level- 10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59049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1180980</a:t>
                      </a:r>
                      <a:endParaRPr lang="en-IN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Level- 11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177147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3542940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2,65,719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Rs. 51,88,860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2686" y="5628382"/>
            <a:ext cx="86228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 For Running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 Pull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System, another 2 Entry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 Pull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:-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Re- Purchase ( Every 10000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sale from Company 1 free Id goes to Auto Pull).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ii) When any Distributor ID get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Royalty + Auto Pull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income Rs.5000/-, Then Rs.500/-deducted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that wallet &amp; send 1 ID to Auto Pull.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6" descr="img_col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733800"/>
            <a:ext cx="457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img_col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893733"/>
            <a:ext cx="3810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 descr="img_col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969933"/>
            <a:ext cx="3810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6" descr="img_col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4834466"/>
            <a:ext cx="3810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Down Arrow 26"/>
          <p:cNvSpPr/>
          <p:nvPr/>
        </p:nvSpPr>
        <p:spPr>
          <a:xfrm rot="1891097">
            <a:off x="7622377" y="4440367"/>
            <a:ext cx="367002" cy="404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Down Arrow 27"/>
          <p:cNvSpPr/>
          <p:nvPr/>
        </p:nvSpPr>
        <p:spPr>
          <a:xfrm rot="19890375">
            <a:off x="8390822" y="4438577"/>
            <a:ext cx="367002" cy="404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Down Arrow 28"/>
          <p:cNvSpPr/>
          <p:nvPr/>
        </p:nvSpPr>
        <p:spPr>
          <a:xfrm>
            <a:off x="8001000" y="4453466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Curved Up Arrow 30"/>
          <p:cNvSpPr/>
          <p:nvPr/>
        </p:nvSpPr>
        <p:spPr>
          <a:xfrm rot="5400000">
            <a:off x="7248888" y="2664719"/>
            <a:ext cx="1435630" cy="678193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11" descr="C:\Documents and Settings\ACER\Desktop\Desktop\nuverus india\ind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1143000"/>
            <a:ext cx="1143000" cy="13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E:\SMART INDIA SHOPPING\logo 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7860"/>
            <a:ext cx="2895600" cy="105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" y="1431429"/>
            <a:ext cx="5181600" cy="163121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Let’s See The Monthly Cost of Living for a common Man in </a:t>
            </a:r>
            <a:r>
              <a:rPr lang="en-US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India</a:t>
            </a:r>
            <a:r>
              <a:rPr lang="en-US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 in last few decades.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93726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1920   1940    1960   1980   2000     2020</a:t>
            </a:r>
          </a:p>
        </p:txBody>
      </p:sp>
      <p:sp>
        <p:nvSpPr>
          <p:cNvPr id="4" name="Up Arrow 3"/>
          <p:cNvSpPr/>
          <p:nvPr/>
        </p:nvSpPr>
        <p:spPr>
          <a:xfrm>
            <a:off x="811213" y="5410200"/>
            <a:ext cx="484187" cy="9779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133600" y="4876800"/>
            <a:ext cx="685800" cy="15113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581400" y="4343400"/>
            <a:ext cx="685800" cy="20447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926013" y="3733800"/>
            <a:ext cx="788987" cy="26543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297613" y="3048000"/>
            <a:ext cx="788987" cy="33401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7745413" y="1981200"/>
            <a:ext cx="941387" cy="44069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4876800"/>
            <a:ext cx="1017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FFFF"/>
                </a:solidFill>
              </a:rPr>
              <a:t>Rs: 1/-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4343400"/>
            <a:ext cx="1339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Rs: 10/-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11488" y="3810000"/>
            <a:ext cx="1712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FFFF"/>
                </a:solidFill>
              </a:rPr>
              <a:t>Rs: 100/-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14800" y="3011488"/>
            <a:ext cx="213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Rs: 1000/-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37163" y="2339975"/>
            <a:ext cx="261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FFFF"/>
                </a:solidFill>
              </a:rPr>
              <a:t>Rs: 10000/-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91200" y="1295400"/>
            <a:ext cx="3136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Rs: 100000/-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31242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Sources: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Planning Commission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Govt. </a:t>
            </a:r>
            <a:r>
              <a:rPr lang="en-US" sz="2400" b="1" dirty="0">
                <a:solidFill>
                  <a:srgbClr val="FFFF00"/>
                </a:solidFill>
              </a:rPr>
              <a:t>of India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" y="406400"/>
            <a:ext cx="2438400" cy="58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Question is…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9280C3-6A96-4422-A4B8-AD44C27BB055}" type="datetime2">
              <a:rPr lang="en-US" smtClean="0"/>
              <a:pPr>
                <a:defRPr/>
              </a:pPr>
              <a:t>Thursday, September 24, 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0545-4A53-488E-984D-1686A6A8B9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89188" y="406400"/>
            <a:ext cx="652621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66FFFF"/>
                </a:solidFill>
              </a:rPr>
              <a:t> Why a person need an Opportunity…?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1390471"/>
            <a:ext cx="5963877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Statics is Showing the Answer,</a:t>
            </a:r>
          </a:p>
          <a:p>
            <a:pPr algn="ctr">
              <a:defRPr/>
            </a:pPr>
            <a:r>
              <a:rPr 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Are you agree?  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www.smartindianshopcom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49"/>
          <p:cNvSpPr>
            <a:spLocks noGrp="1"/>
          </p:cNvSpPr>
          <p:nvPr>
            <p:ph type="dt" sz="half" idx="14"/>
          </p:nvPr>
        </p:nvSpPr>
        <p:spPr>
          <a:xfrm>
            <a:off x="2743200" y="6203667"/>
            <a:ext cx="2590800" cy="384048"/>
          </a:xfrm>
        </p:spPr>
        <p:txBody>
          <a:bodyPr/>
          <a:lstStyle/>
          <a:p>
            <a:fld id="{04C56B76-3964-454E-A30D-3192F69A1390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6"/>
          </p:nvPr>
        </p:nvSpPr>
        <p:spPr>
          <a:xfrm>
            <a:off x="381000" y="6203667"/>
            <a:ext cx="2286000" cy="384048"/>
          </a:xfrm>
        </p:spPr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9186" y="143470"/>
            <a:ext cx="60930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667000"/>
            <a:ext cx="88392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Cutting Rs.20/- from Total Monthly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Joining ID of Company, and Cutting 3%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From Total Re-Purchase “BV” in 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Month of Company, And then It’s Equal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Divided to Achievers of Royalty Club. 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Lucida Calligraphy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sng" strike="noStrike" cap="none" normalizeH="0" baseline="0" dirty="0" smtClean="0">
                <a:ln>
                  <a:noFill/>
                </a:ln>
                <a:effectLst/>
                <a:latin typeface="Cooper Black" pitchFamily="18" charset="0"/>
                <a:ea typeface="Calibri" pitchFamily="34" charset="0"/>
                <a:cs typeface="Times New Roman" pitchFamily="18" charset="0"/>
              </a:rPr>
              <a:t>*** Royalty Achieving System:-</a:t>
            </a:r>
            <a:endParaRPr kumimoji="0" lang="en-US" sz="1200" i="0" u="sng" strike="noStrike" cap="none" normalizeH="0" baseline="0" dirty="0" smtClean="0">
              <a:ln>
                <a:noFill/>
              </a:ln>
              <a:effectLst/>
              <a:latin typeface="Cooper Black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Any ID Qualify For Auto Pull &amp; Create 500 ID (Ratio-40:60) on His / Her Team in any Duration (No Time Limit).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Any ID Qualify For Auto Pull &amp; Create 100 ID (Ratio-40:60) on His / Her Team within 60 days From Join.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40:60 Ratio (One Leg Strong, 40% ID from it and Next all Leg accumulated 60% ID).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urved Up Arrow 52"/>
          <p:cNvSpPr/>
          <p:nvPr/>
        </p:nvSpPr>
        <p:spPr>
          <a:xfrm rot="12491114">
            <a:off x="3993902" y="1141260"/>
            <a:ext cx="3213595" cy="1262812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4" name="Picture 11" descr="C:\Documents and Settings\ACER\Desktop\Desktop\nuverus india\i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2438400" cy="256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2" descr="http://apnnews.com/wp-content/uploads/2012/02/Rupee3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990600"/>
            <a:ext cx="2857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228600" y="2082225"/>
            <a:ext cx="5791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3. Royalty Club Achiever</a:t>
            </a: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 Bonus:-</a:t>
            </a:r>
            <a:endParaRPr lang="en-US" sz="32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pic>
        <p:nvPicPr>
          <p:cNvPr id="11" name="Picture 3" descr="E:\SMART INDIA SHOPPING\logo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76200"/>
            <a:ext cx="2895600" cy="105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94000B-9237-481B-815C-06543FFE764A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2483" y="1434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0" y="1752600"/>
            <a:ext cx="5791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4. CNF Holder Bonus:-</a:t>
            </a:r>
            <a:endParaRPr lang="en-US" sz="32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990600"/>
            <a:ext cx="57912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</a:rPr>
              <a:t>www.smartindianshop</a:t>
            </a: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  <a:cs typeface="+mn-cs"/>
              </a:rPr>
              <a:t>.com</a:t>
            </a:r>
            <a:endParaRPr lang="en-US" sz="3600" kern="10" spc="50" dirty="0">
              <a:ln w="11430"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rgbClr val="FFC000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latin typeface="Impact" pitchFamily="34" charset="0"/>
              <a:cs typeface="+mn-cs"/>
            </a:endParaRPr>
          </a:p>
        </p:txBody>
      </p:sp>
      <p:pic>
        <p:nvPicPr>
          <p:cNvPr id="14" name="Picture 18" descr="C:\Documents and Settings\ACER\Desktop\IMG-20130302-002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1981200"/>
            <a:ext cx="3619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00" y="2133600"/>
            <a:ext cx="86106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any Member Purchase 100 Joining Kit at a time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 He / She Eligible for CNF holder of an Area 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get Rs.60/- from Joining Pack Lifetime, And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also earn 12% of Re-Purchase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his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CNF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Point.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(If any Franchise holder of Company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Under this CNF then all benefit of Franchise holder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deduct from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CNF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Bonus Percentage).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E:\SMART INDIA SHOPPING\logo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450874"/>
            <a:ext cx="3657600" cy="13309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61CDFB-128A-42AB-96D1-6665A5E73652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2483" y="1434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7912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</a:rPr>
              <a:t>www.smartindianshop</a:t>
            </a: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  <a:cs typeface="+mn-cs"/>
              </a:rPr>
              <a:t>.com</a:t>
            </a:r>
            <a:endParaRPr lang="en-US" sz="3600" kern="10" spc="50" dirty="0">
              <a:ln w="11430"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rgbClr val="FFC000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latin typeface="Impact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1752600"/>
            <a:ext cx="5791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5</a:t>
            </a: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. </a:t>
            </a: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Franchise</a:t>
            </a: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 Holder Bonus:-</a:t>
            </a:r>
            <a:endParaRPr lang="en-US" sz="32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28600" y="2362200"/>
            <a:ext cx="85988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any Member Purchase 25 Joining Kit at a time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 He / She Eligible for Franchise holder and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get Rs.40/- from Joining Pack Lifetime.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also earn 7% of Re-Purchase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his/her Franchise Point.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2" descr="http://apnnews.com/wp-content/uploads/2012/02/Rupee3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4419600"/>
            <a:ext cx="2857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:\SMART INDIA SHOPPING\logo 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450874"/>
            <a:ext cx="3657600" cy="13309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61CDFB-128A-42AB-96D1-6665A5E73652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2483" y="1434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7912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</a:rPr>
              <a:t>www.smartindianshop</a:t>
            </a: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  <a:cs typeface="+mn-cs"/>
              </a:rPr>
              <a:t>.com</a:t>
            </a:r>
            <a:endParaRPr lang="en-US" sz="3600" kern="10" spc="50" dirty="0">
              <a:ln w="11430"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rgbClr val="FFC000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latin typeface="Impact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057400"/>
            <a:ext cx="5791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6. </a:t>
            </a: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Franchise Introducer</a:t>
            </a:r>
            <a:r>
              <a:rPr lang="en-US" sz="32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 Bonus:-</a:t>
            </a:r>
            <a:endParaRPr lang="en-US" sz="32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pic>
        <p:nvPicPr>
          <p:cNvPr id="11" name="Picture 12" descr="http://apnnews.com/wp-content/uploads/2012/02/Rupee3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410075"/>
            <a:ext cx="2857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4800" y="2814697"/>
            <a:ext cx="87511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any Member Introduce Franchise then He / She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get Rs.10/- From Joining Kit Lifetime. And also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earn 1% of Re-Purchase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his Introduce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Franchise Point as Monthly basis.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E:\SMART INDIA SHOPPING\logo 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450874"/>
            <a:ext cx="3657600" cy="13309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MART INDIA SHOPPING\SMART INDIAN SHOP PPT\JPG Format\Slide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Footer Placeholder 49"/>
          <p:cNvSpPr>
            <a:spLocks noGrp="1"/>
          </p:cNvSpPr>
          <p:nvPr>
            <p:ph type="ftr" sz="quarter" idx="16"/>
          </p:nvPr>
        </p:nvSpPr>
        <p:spPr>
          <a:xfrm>
            <a:off x="76200" y="6324600"/>
            <a:ext cx="3581400" cy="38404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www.smartindianshop.com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Date Placeholder 46"/>
          <p:cNvSpPr>
            <a:spLocks noGrp="1"/>
          </p:cNvSpPr>
          <p:nvPr>
            <p:ph type="dt" sz="half" idx="14"/>
          </p:nvPr>
        </p:nvSpPr>
        <p:spPr>
          <a:xfrm>
            <a:off x="4191000" y="6321552"/>
            <a:ext cx="3048000" cy="384048"/>
          </a:xfrm>
        </p:spPr>
        <p:txBody>
          <a:bodyPr/>
          <a:lstStyle/>
          <a:p>
            <a:fld id="{DE3C2603-B058-4E59-BDF0-72E7C8109E8D}" type="datetime2">
              <a:rPr lang="en-US" sz="1600" smtClean="0">
                <a:solidFill>
                  <a:srgbClr val="FF0000"/>
                </a:solidFill>
              </a:rPr>
              <a:pPr/>
              <a:t>Thursday, September 24, 2015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Slide Number Placeholder 48"/>
          <p:cNvSpPr>
            <a:spLocks noGrp="1"/>
          </p:cNvSpPr>
          <p:nvPr>
            <p:ph type="sldNum" sz="quarter" idx="15"/>
          </p:nvPr>
        </p:nvSpPr>
        <p:spPr>
          <a:xfrm>
            <a:off x="8305800" y="6248400"/>
            <a:ext cx="609600" cy="457200"/>
          </a:xfrm>
        </p:spPr>
        <p:txBody>
          <a:bodyPr/>
          <a:lstStyle/>
          <a:p>
            <a:fld id="{C8420415-13C9-4CB0-85BE-CD773869F53B}" type="slidenum">
              <a:rPr lang="en-US" smtClean="0">
                <a:solidFill>
                  <a:srgbClr val="FF0000"/>
                </a:solidFill>
              </a:rPr>
              <a:pPr/>
              <a:t>34</a:t>
            </a:fld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MART INDIA SHOPPING\SMART INDIAN SHOP PPT\JPG Format\Slide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-685800" y="6477000"/>
            <a:ext cx="3581400" cy="457200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www.smartindianshop.com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4"/>
          </p:nvPr>
        </p:nvSpPr>
        <p:spPr>
          <a:xfrm>
            <a:off x="3886200" y="6553200"/>
            <a:ext cx="2590800" cy="381000"/>
          </a:xfrm>
        </p:spPr>
        <p:txBody>
          <a:bodyPr/>
          <a:lstStyle/>
          <a:p>
            <a:fld id="{1761CDFB-128A-42AB-96D1-6665A5E73652}" type="datetime2">
              <a:rPr lang="en-US" sz="1400" smtClean="0">
                <a:solidFill>
                  <a:srgbClr val="FF0000"/>
                </a:solidFill>
              </a:rPr>
              <a:pPr/>
              <a:t>Thursday, September 24, 2015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477000"/>
            <a:ext cx="609600" cy="457200"/>
          </a:xfrm>
        </p:spPr>
        <p:txBody>
          <a:bodyPr/>
          <a:lstStyle/>
          <a:p>
            <a:fld id="{C8420415-13C9-4CB0-85BE-CD773869F53B}" type="slidenum">
              <a:rPr lang="en-US" smtClean="0">
                <a:solidFill>
                  <a:srgbClr val="FF0000"/>
                </a:solidFill>
              </a:rPr>
              <a:pPr/>
              <a:t>35</a:t>
            </a:fld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F7F6A5-0C47-4588-9EEC-DB08E94A8CD0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2483" y="1434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6200" y="2133600"/>
            <a:ext cx="83058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9</a:t>
            </a: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. Meeting &amp; Seminar Fund Bonus:-</a:t>
            </a:r>
            <a:endParaRPr lang="en-US" sz="40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" y="2819400"/>
            <a:ext cx="861059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 will Cutting 2% From Total Re-Purchase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a Month of Company, Then Its Equal Divided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Achievers of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Meeting &amp; Seminar Fund Bonus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***If any Member or Distributor Sale 45,000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(Ratio-40:60)from His / Her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Team in a Month, or Sale 1,00,000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(Ratio-40:60)Accumulated from team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(No time limit) &amp; Continue Sale 15,000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Month From Team for Next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Two Month, then He / She can eligible for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Meeting &amp; Seminar Fund Bonus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2" descr="C:\Documents and Settings\ACER\Desktop\acme\1320197139award_ba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081088"/>
            <a:ext cx="533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581400" y="1273314"/>
            <a:ext cx="40142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STAR Distributor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pic>
        <p:nvPicPr>
          <p:cNvPr id="10" name="Picture 3" descr="E:\SMART INDIA SHOPPING\logo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5000"/>
            <a:ext cx="2895600" cy="105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D7DF3F-E1BF-444B-A637-CE08A7FDF5D0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2483" y="1434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2133600"/>
            <a:ext cx="7391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10. Travel &amp; Fuel</a:t>
            </a: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 Fund Bonus:-</a:t>
            </a:r>
            <a:endParaRPr lang="en-US" sz="40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2853422"/>
            <a:ext cx="869500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 will Cutting 2% From Total Re-Purchase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a Month of Company, Then Its Equal Divided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Achievers of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Travel &amp; Fuel Fund Bonus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***If any Member or Distributor Sale 60,000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(Ratio-40:60)from His / Her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Team in a Month, or Sale 1,50,000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(Ratio-40:60)Accumulated from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team(No time limit) &amp; Continue Sale 25,000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Month From Team for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Next Two Month, then He / She can eligible for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Travel &amp; Fuel Fund Bonus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C:\Documents and Settings\ACER\Desktop\acme\1320197139award_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81088"/>
            <a:ext cx="7239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752600" y="1273314"/>
            <a:ext cx="53497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Silver STAR Distributor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pic>
        <p:nvPicPr>
          <p:cNvPr id="12" name="Picture 3" descr="E:\SMART INDIA SHOPPING\logo 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15000"/>
            <a:ext cx="2895600" cy="105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CEF530-22D5-42BF-9530-0936E9700C15}" type="datetime2">
              <a:rPr lang="en-US" smtClean="0"/>
              <a:pPr/>
              <a:t>Thursday, September 24,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45352"/>
            <a:ext cx="3581400" cy="384048"/>
          </a:xfrm>
        </p:spPr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72483" y="1434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Picture 18" descr="C:\Documents and Settings\ACER\Desktop\acme\1320197139award_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81088"/>
            <a:ext cx="80772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338311" y="1273314"/>
            <a:ext cx="521488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Gold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 STAR Distributor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52400" y="2286000"/>
            <a:ext cx="579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11. Bike</a:t>
            </a: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 Fund Bonus:-</a:t>
            </a:r>
            <a:endParaRPr lang="en-US" sz="40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pic>
        <p:nvPicPr>
          <p:cNvPr id="22" name="Picture 54" descr="http://www.pricesofindia.com/bike/wp-content/uploads/2012/04/2012-Hero-Motocorp-Glamour-Price-India-300x26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8234" y="2209800"/>
            <a:ext cx="215476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5729" y="2971800"/>
            <a:ext cx="924067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Company will Cutting 2% From Total Re-Purchase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a Month of Company, Then Its Equal Divided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to Achievers of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BIKE Fund Bonus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***If any Member or Distributor Sale 3,00,000 (Three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Lakh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(Ratio-40:60)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Accumulated from team (No time limit) &amp; Continue Sale 25,000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Month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Team for Next Two Month, then He / She can eligible for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BIKE Fund Bonus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E:\SMART INDIA SHOPPING\logo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5000"/>
            <a:ext cx="2895600" cy="105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46458 0.36319 L -0.8467 -0.03658 L -0.53385 -0.42361 L -0.2533 -0.34607 L -0.00799 0.01088 L -0.04028 0.00231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23A55C-A441-48B8-BB1B-A74F5CDB4492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2133600" y="6172200"/>
            <a:ext cx="3581400" cy="384048"/>
          </a:xfrm>
        </p:spPr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2483" y="1434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Picture 17" descr="C:\Documents and Settings\ACER\Desktop\acme\1320197139award_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81088"/>
            <a:ext cx="80772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62000" y="1273314"/>
            <a:ext cx="618521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Platinum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 STAR Distributor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04800" y="2209800"/>
            <a:ext cx="579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12. Car</a:t>
            </a: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 Fund Bonus:-</a:t>
            </a:r>
            <a:endParaRPr lang="en-US" sz="40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pic>
        <p:nvPicPr>
          <p:cNvPr id="21" name="Picture 22" descr="http://file.kelleybluebookimages.com/kbb/vehicleimage/evoxseo/cp/m/7513/2012-audi-a6-front_7513_032_580x435_2y2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143000"/>
            <a:ext cx="38593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048000"/>
            <a:ext cx="920540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 will Cutting 2% From Total Re-Purchase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a Month of Company, Then Its Equal Divided to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Achievers of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 Fund Bonus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***If any Member or Distributor Sale 6,00,000 (Six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Lakh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(Ratio-40:60)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Accumulated from team (No time limit) &amp; Continue Sale 25,000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Month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Team for Next Two Month, then He / She can eligible for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 Fund Bonus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E:\SMART INDIA SHOPPING\logo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5000"/>
            <a:ext cx="2895600" cy="105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76200"/>
            <a:ext cx="81195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Price Inflation in last few decades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762000"/>
          <a:ext cx="9144000" cy="51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54012">
                <a:tc>
                  <a:txBody>
                    <a:bodyPr/>
                    <a:lstStyle/>
                    <a:p>
                      <a:pPr algn="ctr"/>
                      <a:r>
                        <a:rPr lang="en-US" sz="2800" i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Products</a:t>
                      </a:r>
                      <a:endParaRPr lang="en-US" sz="2800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1980</a:t>
                      </a:r>
                      <a:endParaRPr lang="en-US" sz="2800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1990</a:t>
                      </a:r>
                      <a:endParaRPr lang="en-US" sz="2800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2000</a:t>
                      </a:r>
                      <a:endParaRPr lang="en-US" sz="2800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  <a:endParaRPr lang="en-US" sz="2800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2020*</a:t>
                      </a:r>
                      <a:endParaRPr lang="en-US" sz="2800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37160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Tooth Paste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18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7.25</a:t>
                      </a:r>
                      <a:endParaRPr lang="en-US" sz="2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14.25</a:t>
                      </a:r>
                      <a:endParaRPr lang="en-US" sz="2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29.50</a:t>
                      </a:r>
                      <a:endParaRPr lang="en-US" sz="2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55.00</a:t>
                      </a:r>
                      <a:endParaRPr lang="en-US" sz="2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95.00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82880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Bath Soap</a:t>
                      </a:r>
                      <a:endParaRPr lang="en-US" sz="2000" b="1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2.25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5.75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0" y="396240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Masala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Dosa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440436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Petrol Per </a:t>
                      </a:r>
                      <a:r>
                        <a:rPr lang="en-US" sz="2000" dirty="0" err="1" smtClean="0"/>
                        <a:t>Ltr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6.80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12.23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28.70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51.43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486156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LPG Gas 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45.15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67.90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232.25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345.35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575.00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531876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Branded</a:t>
                      </a:r>
                      <a:r>
                        <a:rPr lang="en-US" sz="1800" baseline="0" dirty="0" smtClean="0"/>
                        <a:t> Shirts</a:t>
                      </a:r>
                      <a:endParaRPr lang="en-US" sz="18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250.00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600.00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1600.00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2400.00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5791200"/>
          <a:ext cx="9144000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80999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en-US" sz="2000" u="none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gms</a:t>
                      </a:r>
                      <a:r>
                        <a:rPr lang="en-US" sz="2000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Gold </a:t>
                      </a:r>
                      <a:endParaRPr lang="en-US" sz="2000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1330.00</a:t>
                      </a:r>
                      <a:endParaRPr lang="en-US" sz="2000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3200.00</a:t>
                      </a:r>
                      <a:endParaRPr lang="en-US" sz="2000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4400.00</a:t>
                      </a:r>
                      <a:endParaRPr lang="en-US" sz="2000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18500.00</a:t>
                      </a:r>
                      <a:endParaRPr lang="en-US" sz="2000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40000.00</a:t>
                      </a:r>
                      <a:endParaRPr lang="en-US" sz="2000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0" y="318516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Milk per </a:t>
                      </a:r>
                      <a:r>
                        <a:rPr lang="en-US" sz="2000" dirty="0" err="1" smtClean="0"/>
                        <a:t>ltr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228600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Salt per Kg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6.50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19.00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0" y="274320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Sugar per Kg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7.25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14.75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0" y="3581400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2065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Rice per kg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4.50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45.00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6335713"/>
            <a:ext cx="1412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*Assumption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63462" y="6273225"/>
            <a:ext cx="5680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rPr>
              <a:t>We Must need an Opportunity...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39B2-BF12-4FFF-B695-4E3E87A5DAE3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www.smartindianshopcom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BC6666-B430-4A70-AD95-1064B67676A0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5257800" y="5864352"/>
            <a:ext cx="3581400" cy="384048"/>
          </a:xfrm>
        </p:spPr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2483" y="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Picture 17" descr="C:\Documents and Settings\ACER\Desktop\acme\1320197139award_ba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14400"/>
            <a:ext cx="7391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447800" y="1106269"/>
            <a:ext cx="5626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Diamond STAR Distributor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52400" y="1959114"/>
            <a:ext cx="8534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13. Medical &amp; Health</a:t>
            </a: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 Fund Bonus:-</a:t>
            </a:r>
            <a:endParaRPr lang="en-US" sz="40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01848" y="2590800"/>
            <a:ext cx="884569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 will Cutting 2% From Total Re-Purchase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a Month of Company, Then Its Equal Divided to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Achievers of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Medical &amp; Health Fund Bonus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***If any Member or Distributor Sale 9,00,000 (Nine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Lakh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(Ratio-40:60)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Accumulated from team (No time limit) &amp; Continue Sale 25,000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Month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Team for Next Two Month, then He / She can eligible for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Medical &amp;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Health Fund Bonus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E:\SMART INDIA SHOPPING\heroMedicalHeal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514975"/>
            <a:ext cx="4638675" cy="1190625"/>
          </a:xfrm>
          <a:prstGeom prst="rect">
            <a:avLst/>
          </a:prstGeom>
          <a:noFill/>
        </p:spPr>
      </p:pic>
      <p:pic>
        <p:nvPicPr>
          <p:cNvPr id="23" name="Picture 12" descr="http://jpinnco.com/userfiles/image/SMALL%20DIAMOND%20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9144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04549C-7674-41C8-894E-C496D3396514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pic>
        <p:nvPicPr>
          <p:cNvPr id="18" name="Picture 17" descr="C:\Documents and Settings\ACER\Desktop\acme\1320197139award_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66800"/>
            <a:ext cx="6629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279410" y="1219200"/>
            <a:ext cx="526439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Black Diamond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STAR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2483" y="143470"/>
            <a:ext cx="743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47800" y="2568714"/>
            <a:ext cx="8534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</a:rPr>
              <a:t>14. House </a:t>
            </a:r>
            <a:r>
              <a:rPr lang="en-US" sz="4000" u="sng" kern="10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mpact" pitchFamily="34" charset="0"/>
                <a:cs typeface="+mn-cs"/>
              </a:rPr>
              <a:t>Fund Bonus:-</a:t>
            </a:r>
            <a:endParaRPr lang="en-US" sz="4000" u="sng" kern="10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Impact" pitchFamily="34" charset="0"/>
              <a:cs typeface="+mn-cs"/>
            </a:endParaRPr>
          </a:p>
        </p:txBody>
      </p:sp>
      <p:pic>
        <p:nvPicPr>
          <p:cNvPr id="23554" name="Picture 2" descr="E:\SMART INDIA SHOPPING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4662" y="2514600"/>
            <a:ext cx="3320738" cy="2209800"/>
          </a:xfrm>
          <a:prstGeom prst="rect">
            <a:avLst/>
          </a:prstGeom>
          <a:noFill/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40974" y="3245346"/>
            <a:ext cx="846962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 will Cutting 2% From Total Re-Purchase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a Month of Company, Then Its Equal Divided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Achievers of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HOUSE Fund Bonus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***If any Member or Distributor Sale 12,00,000 (Twelve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Lakh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(Ratio-40:60) Accumulated from team (No time limit) &amp; Continue Sale 25,000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Month From Team for Next Two Month, then He / She can eligible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HOUSE Fund Bonus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0" descr="http://wearesamedia.com/wp-content/uploads/2011/10/1076_Black-Diamonds-Logos-v2-1024x96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990600"/>
            <a:ext cx="1481818" cy="152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SMART INDIA SHOPPING\logo 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908482"/>
            <a:ext cx="2400020" cy="8733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0"/>
            <a:ext cx="365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solidFill>
                  <a:srgbClr val="56D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  <a:cs typeface="+mn-cs"/>
              </a:rPr>
              <a:t>Happy Life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867400" y="5867400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  <a:latin typeface="Forte" pitchFamily="66" charset="0"/>
              </a:rPr>
              <a:t>Contact~ +</a:t>
            </a:r>
            <a:r>
              <a:rPr lang="en-US" b="1" u="sng" dirty="0" smtClean="0">
                <a:solidFill>
                  <a:srgbClr val="FFFF00"/>
                </a:solidFill>
                <a:latin typeface="Eras Bold ITC" pitchFamily="34" charset="0"/>
              </a:rPr>
              <a:t>91-7044191339</a:t>
            </a:r>
            <a:endParaRPr lang="en-US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5791200" y="6248400"/>
            <a:ext cx="2590800" cy="384048"/>
          </a:xfrm>
        </p:spPr>
        <p:txBody>
          <a:bodyPr/>
          <a:lstStyle/>
          <a:p>
            <a:fld id="{0334DB27-968C-46A8-8151-1241B5BD5759}" type="datetime2">
              <a:rPr lang="en-US" smtClean="0"/>
              <a:pPr/>
              <a:t>Thursday, September 24,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5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765175"/>
            <a:ext cx="22558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dreamhous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550" y="765175"/>
            <a:ext cx="23812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white-bentley-rollin-money-shot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3412" y="765175"/>
            <a:ext cx="26939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7013" y="80963"/>
            <a:ext cx="8686800" cy="58737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  <a:cs typeface="Helvetica" charset="0"/>
              </a:rPr>
              <a:t>BENEFIT OF NOMINATION:-</a:t>
            </a:r>
          </a:p>
        </p:txBody>
      </p:sp>
      <p:sp>
        <p:nvSpPr>
          <p:cNvPr id="73734" name="Content Placeholder 2"/>
          <p:cNvSpPr>
            <a:spLocks noGrp="1"/>
          </p:cNvSpPr>
          <p:nvPr>
            <p:ph idx="1"/>
          </p:nvPr>
        </p:nvSpPr>
        <p:spPr>
          <a:xfrm>
            <a:off x="214313" y="2865437"/>
            <a:ext cx="8686800" cy="40687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2800" dirty="0" smtClean="0">
                <a:solidFill>
                  <a:srgbClr val="FFFF00"/>
                </a:solidFill>
                <a:ea typeface="ＭＳ Ｐゴシック"/>
                <a:cs typeface="Helvetica"/>
              </a:rPr>
              <a:t>The www.smartindianshop.com Business Income is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2800" dirty="0" smtClean="0">
                <a:solidFill>
                  <a:srgbClr val="FFFF00"/>
                </a:solidFill>
                <a:ea typeface="ＭＳ Ｐゴシック"/>
                <a:cs typeface="Helvetica"/>
              </a:rPr>
              <a:t>not only for you, but also for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ea typeface="ＭＳ Ｐゴシック"/>
                <a:cs typeface="Helvetica"/>
              </a:rPr>
              <a:t>YOUR GENERATIONS TO COME!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58F240"/>
                </a:solidFill>
                <a:ea typeface="ＭＳ Ｐゴシック"/>
                <a:cs typeface="Helvetica"/>
              </a:rPr>
              <a:t>What we believe: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7C1583"/>
                </a:solidFill>
                <a:ea typeface="ＭＳ Ｐゴシック"/>
                <a:cs typeface="Helvetica"/>
              </a:rPr>
              <a:t>If you are doing the same thing what you are doing all these years, you will get the same thing what you getting till date.</a:t>
            </a:r>
          </a:p>
          <a:p>
            <a:pPr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Lucida Calligraphy" pitchFamily="66" charset="0"/>
                <a:ea typeface="ＭＳ Ｐゴシック"/>
                <a:cs typeface="Helvetica"/>
              </a:rPr>
              <a:t>In order to get something more, you need to do something different…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2800" dirty="0" smtClean="0">
                <a:ea typeface="ＭＳ Ｐゴシック"/>
                <a:cs typeface="Helvetica"/>
              </a:rPr>
              <a:t>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7013" y="668338"/>
            <a:ext cx="8686800" cy="46037"/>
          </a:xfrm>
          <a:prstGeom prst="rect">
            <a:avLst/>
          </a:prstGeom>
          <a:solidFill>
            <a:srgbClr val="80D201"/>
          </a:solidFill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80000"/>
              </a:lnSpc>
              <a:defRPr/>
            </a:pPr>
            <a:endParaRPr lang="en-US" sz="60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679DE9-0459-4CDB-B9DC-7F38C914F894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pic>
        <p:nvPicPr>
          <p:cNvPr id="12" name="Picture 3" descr="E:\SMART INDIA SHOPPING\logo 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82572"/>
            <a:ext cx="2133600" cy="7763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"/>
          <p:cNvSpPr>
            <a:spLocks noChangeArrowheads="1"/>
          </p:cNvSpPr>
          <p:nvPr/>
        </p:nvSpPr>
        <p:spPr bwMode="auto">
          <a:xfrm>
            <a:off x="304800" y="1352490"/>
            <a:ext cx="3610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Lucida Calligraphy" pitchFamily="66" charset="0"/>
              </a:rPr>
              <a:t>Opportunity is never lost</a:t>
            </a:r>
          </a:p>
        </p:txBody>
      </p:sp>
      <p:sp>
        <p:nvSpPr>
          <p:cNvPr id="74757" name="Rectangle 12"/>
          <p:cNvSpPr>
            <a:spLocks noChangeArrowheads="1"/>
          </p:cNvSpPr>
          <p:nvPr/>
        </p:nvSpPr>
        <p:spPr bwMode="auto">
          <a:xfrm>
            <a:off x="2286000" y="1676400"/>
            <a:ext cx="398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Lucida Calligraphy" pitchFamily="66" charset="0"/>
              </a:rPr>
              <a:t>Your world will </a:t>
            </a:r>
            <a:r>
              <a:rPr lang="en-US" sz="2000" b="1" dirty="0" smtClean="0">
                <a:solidFill>
                  <a:srgbClr val="FFFF00"/>
                </a:solidFill>
                <a:latin typeface="Lucida Calligraphy" pitchFamily="66" charset="0"/>
              </a:rPr>
              <a:t>turn Today</a:t>
            </a:r>
            <a:endParaRPr lang="en-US" sz="20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228600" y="6197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  <a:latin typeface="Forte" pitchFamily="66" charset="0"/>
              </a:rPr>
              <a:t>Contact</a:t>
            </a:r>
            <a:r>
              <a:rPr lang="en-US" sz="1200" b="1" u="sng" dirty="0">
                <a:solidFill>
                  <a:srgbClr val="FFFF00"/>
                </a:solidFill>
                <a:latin typeface="Forte" pitchFamily="66" charset="0"/>
              </a:rPr>
              <a:t>~ +</a:t>
            </a:r>
            <a:r>
              <a:rPr lang="en-US" sz="2000" b="1" u="sng" dirty="0" smtClean="0">
                <a:solidFill>
                  <a:srgbClr val="FFFF00"/>
                </a:solidFill>
                <a:latin typeface="Eras Bold ITC" pitchFamily="34" charset="0"/>
              </a:rPr>
              <a:t>91-7044191339</a:t>
            </a:r>
            <a:endParaRPr lang="en-US" sz="12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4AD-092A-4656-ABD3-1F0340BD4036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95600" y="297359"/>
            <a:ext cx="60930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SMART INDIAN SHOP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 descr="E:\Liberty\MY SMS EARN\STAR\SliderMitgliedWerden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133600"/>
            <a:ext cx="5857875" cy="2667000"/>
          </a:xfrm>
          <a:prstGeom prst="rect">
            <a:avLst/>
          </a:prstGeom>
          <a:noFill/>
        </p:spPr>
      </p:pic>
      <p:pic>
        <p:nvPicPr>
          <p:cNvPr id="16" name="Picture 2" descr="E:\Liberty\MY SMS EARN\STAR\thank-yo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3733800"/>
            <a:ext cx="3214254" cy="2209800"/>
          </a:xfrm>
          <a:prstGeom prst="rect">
            <a:avLst/>
          </a:prstGeom>
          <a:noFill/>
        </p:spPr>
      </p:pic>
      <p:pic>
        <p:nvPicPr>
          <p:cNvPr id="17" name="Picture 1" descr="E:\Liberty\MY SMS EARN\STAR\jo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9740" y="1447800"/>
            <a:ext cx="2059460" cy="1905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895600" y="5257800"/>
            <a:ext cx="57912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</a:rPr>
              <a:t>www.smartindianshop</a:t>
            </a:r>
            <a:r>
              <a:rPr lang="en-US" sz="3600" kern="10" spc="50" dirty="0" smtClean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C0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Impact" pitchFamily="34" charset="0"/>
                <a:cs typeface="+mn-cs"/>
              </a:rPr>
              <a:t>.com</a:t>
            </a:r>
            <a:endParaRPr lang="en-US" sz="3600" kern="10" spc="50" dirty="0">
              <a:ln w="11430"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rgbClr val="FFC000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latin typeface="Impact" pitchFamily="34" charset="0"/>
              <a:cs typeface="+mn-cs"/>
            </a:endParaRPr>
          </a:p>
        </p:txBody>
      </p:sp>
      <p:pic>
        <p:nvPicPr>
          <p:cNvPr id="13" name="Picture 3" descr="E:\SMART INDIA SHOPPING\logo 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89350"/>
            <a:ext cx="2895600" cy="105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17987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High Tower Text" pitchFamily="18" charset="0"/>
                <a:ea typeface="Helvetica"/>
                <a:cs typeface="Helvetica"/>
              </a:rPr>
              <a:t> Hello!!!    Are you busy running everyday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High Tower Text" pitchFamily="18" charset="0"/>
                <a:ea typeface="Helvetica"/>
                <a:cs typeface="Helvetica"/>
              </a:rPr>
              <a:t>trying to fulfill your ‘BIG’ dreams?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High Tower Text" pitchFamily="18" charset="0"/>
              <a:ea typeface="Helvetica"/>
              <a:cs typeface="Helvetica"/>
            </a:endParaRPr>
          </a:p>
        </p:txBody>
      </p:sp>
      <p:pic>
        <p:nvPicPr>
          <p:cNvPr id="15363" name="Picture 5" descr="C:\Users\MAYANK BEDI\Desktop\Presentation\1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813"/>
            <a:ext cx="9144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42FE-4128-40E9-8CF5-0406048D9699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www.smartindinshop.com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42926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700" b="1" dirty="0" smtClean="0">
                <a:solidFill>
                  <a:srgbClr val="002060"/>
                </a:solidFill>
                <a:latin typeface="Estrangelo Edessa" pitchFamily="66" charset="0"/>
                <a:cs typeface="Estrangelo Edessa" pitchFamily="66" charset="0"/>
              </a:rPr>
              <a:t>   </a:t>
            </a:r>
            <a:r>
              <a:rPr lang="en-US" sz="14000" b="1" dirty="0" smtClean="0">
                <a:solidFill>
                  <a:srgbClr val="002060"/>
                </a:solidFill>
                <a:latin typeface="Estrangelo Edessa" pitchFamily="66" charset="0"/>
                <a:cs typeface="Estrangelo Edessa" pitchFamily="66" charset="0"/>
              </a:rPr>
              <a:t>DREAMS</a:t>
            </a:r>
            <a:r>
              <a:rPr lang="en-US" sz="14000" b="1" dirty="0">
                <a:solidFill>
                  <a:srgbClr val="002060"/>
                </a:solidFill>
                <a:latin typeface="Estrangelo Edessa" pitchFamily="66" charset="0"/>
                <a:cs typeface="Estrangelo Edessa" pitchFamily="66" charset="0"/>
              </a:rPr>
              <a:t>?</a:t>
            </a:r>
            <a:endParaRPr lang="en-US" sz="11700" b="1" dirty="0">
              <a:solidFill>
                <a:srgbClr val="00206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0" y="5588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lonna MT" pitchFamily="82" charset="0"/>
              </a:rPr>
              <a:t>So, what are your</a:t>
            </a:r>
            <a:r>
              <a:rPr lang="en-US" sz="7200" dirty="0">
                <a:solidFill>
                  <a:schemeClr val="bg1"/>
                </a:solidFill>
                <a:latin typeface="Gill Sans"/>
              </a:rPr>
              <a:t> </a:t>
            </a:r>
          </a:p>
        </p:txBody>
      </p:sp>
      <p:pic>
        <p:nvPicPr>
          <p:cNvPr id="9" name="Picture 10" descr="http://upload.wikimedia.org/wikipedia/commons/1/1b/Big_Ten_Conference_logo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7400" y="2209800"/>
            <a:ext cx="4829175" cy="187642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CCB5-1578-45EC-8B04-9FEB6387724D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ü"/>
            </a:pPr>
            <a:endParaRPr lang="en-US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28600" y="98425"/>
            <a:ext cx="8686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egoe Print" pitchFamily="2" charset="0"/>
              </a:rPr>
              <a:t>Do You Wish to have a Luxury Car…?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(Explore The Luxury)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7412" name="Picture 5" descr="C:\Users\MAYANK BEDI\Desktop\Presentation\benz-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16DC-CAB0-4C72-BA54-E4E544585DE7}" type="datetime2">
              <a:rPr lang="en-US" smtClean="0"/>
              <a:pPr/>
              <a:t>Thursday, September 24, 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ü"/>
            </a:pPr>
            <a:endParaRPr lang="en-US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chemeClr val="tx1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Segoe Print" pitchFamily="2" charset="0"/>
              </a:rPr>
              <a:t>Do You Love Holidaying…?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(Explore Diverse Heritage ~ Culture ~ Language ~ Food ~ Dress ~ Beaches ~ Mountains ~ Wild Life)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8436" name="Picture 9" descr="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E177-292F-46C3-975C-12CDD82C8A49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ü"/>
            </a:pPr>
            <a:endParaRPr lang="en-US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chemeClr val="tx1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Segoe Print" pitchFamily="2" charset="0"/>
              </a:rPr>
              <a:t>Do You wish to have a Big Villa…?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Tahoma" pitchFamily="34" charset="0"/>
              </a:rPr>
              <a:t>(Explore the Luxury Stay at home) </a:t>
            </a:r>
          </a:p>
        </p:txBody>
      </p:sp>
      <p:pic>
        <p:nvPicPr>
          <p:cNvPr id="19460" name="Picture 11" descr="yalikavak-luxury-vill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351-D7AD-4E3A-9BE7-AEA07E0B8781}" type="datetime2">
              <a:rPr lang="en-US" smtClean="0"/>
              <a:pPr/>
              <a:t>Thursday, September 24,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415-13C9-4CB0-85BE-CD773869F53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www.smartindianshop.com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968</TotalTime>
  <Words>2092</Words>
  <Application>Microsoft Office PowerPoint</Application>
  <PresentationFormat>On-screen Show (4:3)</PresentationFormat>
  <Paragraphs>520</Paragraphs>
  <Slides>44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     </vt:lpstr>
      <vt:lpstr>Slide 21</vt:lpstr>
      <vt:lpstr>Slide 22</vt:lpstr>
      <vt:lpstr>Slide 23</vt:lpstr>
      <vt:lpstr>Certificates:-</vt:lpstr>
      <vt:lpstr>Slide 25</vt:lpstr>
      <vt:lpstr>There are   </vt:lpstr>
      <vt:lpstr>Forteen  types of Income:-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BENEFIT OF NOMINATION:-</vt:lpstr>
      <vt:lpstr>Slide 44</vt:lpstr>
    </vt:vector>
  </TitlesOfParts>
  <Company>Goodluck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Birendra</dc:creator>
  <cp:lastModifiedBy>user</cp:lastModifiedBy>
  <cp:revision>197</cp:revision>
  <dcterms:created xsi:type="dcterms:W3CDTF">2015-04-30T11:42:03Z</dcterms:created>
  <dcterms:modified xsi:type="dcterms:W3CDTF">2015-09-24T11:30:02Z</dcterms:modified>
</cp:coreProperties>
</file>